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6" r:id="rId12"/>
    <p:sldId id="268" r:id="rId13"/>
    <p:sldId id="269" r:id="rId14"/>
    <p:sldId id="270" r:id="rId15"/>
    <p:sldId id="271" r:id="rId16"/>
    <p:sldId id="272" r:id="rId17"/>
    <p:sldId id="291" r:id="rId18"/>
    <p:sldId id="274" r:id="rId19"/>
    <p:sldId id="288" r:id="rId20"/>
    <p:sldId id="287" r:id="rId21"/>
    <p:sldId id="276" r:id="rId22"/>
    <p:sldId id="290" r:id="rId23"/>
    <p:sldId id="278" r:id="rId24"/>
    <p:sldId id="289" r:id="rId25"/>
    <p:sldId id="280" r:id="rId26"/>
    <p:sldId id="281" r:id="rId2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3300"/>
    <a:srgbClr val="ABC3DF"/>
    <a:srgbClr val="FFE6CD"/>
    <a:srgbClr val="FFCF9F"/>
    <a:srgbClr val="6E97C8"/>
    <a:srgbClr val="385D8A"/>
    <a:srgbClr val="0070C0"/>
    <a:srgbClr val="FFB469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548" autoAdjust="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2B9E5-6B41-43C8-AB67-8230BF1E3C53}" type="datetimeFigureOut">
              <a:rPr lang="it-IT"/>
              <a:pPr>
                <a:defRPr/>
              </a:pPr>
              <a:t>13/04/2013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36B7D-0282-4FCF-B246-A22A25D2CD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E9B17-383A-4A38-B6E2-BF3E931B3A92}" type="datetimeFigureOut">
              <a:rPr lang="it-IT"/>
              <a:pPr>
                <a:defRPr/>
              </a:pPr>
              <a:t>13/04/2013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12E05-1485-4068-9460-55335BCC51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83B40-DEED-41D4-ABE1-F0A958C1A280}" type="datetimeFigureOut">
              <a:rPr lang="it-IT"/>
              <a:pPr>
                <a:defRPr/>
              </a:pPr>
              <a:t>13/04/2013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DA614-573C-4C16-8505-31459A9CEB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82A45-DBBC-4EE4-ADA0-C095CF3C9C26}" type="datetimeFigureOut">
              <a:rPr lang="it-IT"/>
              <a:pPr>
                <a:defRPr/>
              </a:pPr>
              <a:t>13/04/2013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FD004-FB8D-4368-B0AF-A7FC5CBEC9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4C1A0-52F9-4087-993E-08ED5DB71846}" type="datetimeFigureOut">
              <a:rPr lang="it-IT"/>
              <a:pPr>
                <a:defRPr/>
              </a:pPr>
              <a:t>13/04/2013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B5B59-A53F-429A-99FC-9DECD842E0D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865AD-26CF-4FEF-BE82-8C659341EFAF}" type="datetimeFigureOut">
              <a:rPr lang="it-IT"/>
              <a:pPr>
                <a:defRPr/>
              </a:pPr>
              <a:t>13/04/2013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E4B2A-862B-4D4D-ACDD-F9FDD0B1D6D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FAA06-325C-48CA-886E-638C4EDE46CC}" type="datetimeFigureOut">
              <a:rPr lang="it-IT"/>
              <a:pPr>
                <a:defRPr/>
              </a:pPr>
              <a:t>13/04/2013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06958-B57E-4C1B-8765-6C0DDFB627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78B45-46E7-4103-8578-5F36526E33E1}" type="datetimeFigureOut">
              <a:rPr lang="it-IT"/>
              <a:pPr>
                <a:defRPr/>
              </a:pPr>
              <a:t>13/04/2013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45CFD-87FE-4521-A62F-CCB7A6B533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17235-3C7D-43BC-A12A-4352802A8290}" type="datetimeFigureOut">
              <a:rPr lang="it-IT"/>
              <a:pPr>
                <a:defRPr/>
              </a:pPr>
              <a:t>13/04/2013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6EC77-ED1B-49A1-9B06-5D2517F503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FEBB1-5979-4430-BB7F-F3953EC31695}" type="datetimeFigureOut">
              <a:rPr lang="it-IT"/>
              <a:pPr>
                <a:defRPr/>
              </a:pPr>
              <a:t>13/04/2013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0ADB2-9D72-421C-9DD8-A0839940EF5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30189-3DA9-47A9-BA00-7FA9835BE20E}" type="datetimeFigureOut">
              <a:rPr lang="it-IT"/>
              <a:pPr>
                <a:defRPr/>
              </a:pPr>
              <a:t>13/04/2013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65D90-E30C-40A4-BCA1-8CCF640F782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026E69-0277-42BD-AA71-2762749F69ED}" type="datetimeFigureOut">
              <a:rPr lang="it-IT"/>
              <a:pPr>
                <a:defRPr/>
              </a:pPr>
              <a:t>13/04/2013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BCB819-D643-429D-BEBF-F34536B2ED2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851920" y="1628800"/>
            <a:ext cx="4824536" cy="341632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lackadder ITC" pitchFamily="82" charset="0"/>
                <a:ea typeface="Arial Unicode MS" pitchFamily="34" charset="-128"/>
                <a:cs typeface="Arial Unicode MS" pitchFamily="34" charset="-128"/>
              </a:rPr>
              <a:t>Il </a:t>
            </a:r>
            <a:r>
              <a:rPr lang="it-IT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lackadder ITC" pitchFamily="82" charset="0"/>
                <a:ea typeface="Arial Unicode MS" pitchFamily="34" charset="-128"/>
                <a:cs typeface="Arial Unicode MS" pitchFamily="34" charset="-128"/>
              </a:rPr>
              <a:t>regalo del vento Tramontano </a:t>
            </a:r>
          </a:p>
        </p:txBody>
      </p:sp>
      <p:pic>
        <p:nvPicPr>
          <p:cNvPr id="2052" name="Picture 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57192"/>
            <a:ext cx="1728787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Immagine 5" descr="Ita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445224"/>
            <a:ext cx="1031032" cy="6613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54" name="CasellaDiTesto 17"/>
          <p:cNvSpPr txBox="1">
            <a:spLocks noChangeArrowheads="1"/>
          </p:cNvSpPr>
          <p:nvPr/>
        </p:nvSpPr>
        <p:spPr bwMode="auto">
          <a:xfrm>
            <a:off x="1691680" y="5301208"/>
            <a:ext cx="63367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b="1" dirty="0">
                <a:solidFill>
                  <a:srgbClr val="002060"/>
                </a:solidFill>
                <a:ea typeface="Arial Unicode MS" pitchFamily="34" charset="-128"/>
                <a:cs typeface="Times New Roman" pitchFamily="18" charset="0"/>
              </a:rPr>
              <a:t>Istituto Comprensivo </a:t>
            </a:r>
            <a:r>
              <a:rPr lang="it-IT" sz="2000" b="1" dirty="0" err="1">
                <a:solidFill>
                  <a:srgbClr val="002060"/>
                </a:solidFill>
                <a:ea typeface="Arial Unicode MS" pitchFamily="34" charset="-128"/>
                <a:cs typeface="Times New Roman" pitchFamily="18" charset="0"/>
              </a:rPr>
              <a:t>Rignano</a:t>
            </a:r>
            <a:r>
              <a:rPr lang="it-IT" sz="2000" b="1" dirty="0">
                <a:solidFill>
                  <a:srgbClr val="002060"/>
                </a:solidFill>
                <a:ea typeface="Arial Unicode MS" pitchFamily="34" charset="-128"/>
                <a:cs typeface="Times New Roman" pitchFamily="18" charset="0"/>
              </a:rPr>
              <a:t> Incisa </a:t>
            </a:r>
            <a:br>
              <a:rPr lang="it-IT" sz="2000" b="1" dirty="0">
                <a:solidFill>
                  <a:srgbClr val="002060"/>
                </a:solidFill>
                <a:ea typeface="Arial Unicode MS" pitchFamily="34" charset="-128"/>
                <a:cs typeface="Times New Roman" pitchFamily="18" charset="0"/>
              </a:rPr>
            </a:br>
            <a:r>
              <a:rPr lang="it-IT" sz="2000" b="1" dirty="0" smtClean="0">
                <a:solidFill>
                  <a:srgbClr val="002060"/>
                </a:solidFill>
                <a:ea typeface="Arial Unicode MS" pitchFamily="34" charset="-128"/>
                <a:cs typeface="Times New Roman" pitchFamily="18" charset="0"/>
              </a:rPr>
              <a:t>classi </a:t>
            </a:r>
            <a:r>
              <a:rPr lang="it-IT" sz="2000" b="1" dirty="0">
                <a:solidFill>
                  <a:srgbClr val="002060"/>
                </a:solidFill>
                <a:ea typeface="Arial Unicode MS" pitchFamily="34" charset="-128"/>
                <a:cs typeface="Times New Roman" pitchFamily="18" charset="0"/>
              </a:rPr>
              <a:t>5 </a:t>
            </a:r>
            <a:r>
              <a:rPr lang="it-IT" sz="2000" b="1" dirty="0" smtClean="0">
                <a:solidFill>
                  <a:srgbClr val="002060"/>
                </a:solidFill>
                <a:ea typeface="Arial Unicode MS" pitchFamily="34" charset="-128"/>
                <a:cs typeface="Times New Roman" pitchFamily="18" charset="0"/>
              </a:rPr>
              <a:t>A/B   Scuola Primaria Incisa in </a:t>
            </a:r>
            <a:r>
              <a:rPr lang="it-IT" sz="2000" b="1" dirty="0" err="1" smtClean="0">
                <a:solidFill>
                  <a:srgbClr val="002060"/>
                </a:solidFill>
                <a:ea typeface="Arial Unicode MS" pitchFamily="34" charset="-128"/>
                <a:cs typeface="Times New Roman" pitchFamily="18" charset="0"/>
              </a:rPr>
              <a:t>Val</a:t>
            </a:r>
            <a:r>
              <a:rPr lang="it-IT" sz="2000" b="1" dirty="0" smtClean="0">
                <a:solidFill>
                  <a:srgbClr val="002060"/>
                </a:solidFill>
                <a:ea typeface="Arial Unicode MS" pitchFamily="34" charset="-128"/>
                <a:cs typeface="Times New Roman" pitchFamily="18" charset="0"/>
              </a:rPr>
              <a:t> d’Arno</a:t>
            </a:r>
            <a:endParaRPr lang="it-IT" sz="20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11" name="Picture 8" descr="C:\Documents and Settings\Administrator\Documenti\IL REGALO DEL VENTO TRAMONTANO\VENTO 0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621" t="13430" r="14506" b="26136"/>
          <a:stretch>
            <a:fillRect/>
          </a:stretch>
        </p:blipFill>
        <p:spPr bwMode="auto">
          <a:xfrm rot="674170">
            <a:off x="555409" y="1556353"/>
            <a:ext cx="3284187" cy="337801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6" name="Immagine 8" descr="EU_flag_LLP_EN-0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260350"/>
            <a:ext cx="25019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1"/>
          <p:cNvSpPr>
            <a:spLocks noChangeArrowheads="1"/>
          </p:cNvSpPr>
          <p:nvPr/>
        </p:nvSpPr>
        <p:spPr bwMode="auto">
          <a:xfrm>
            <a:off x="179388" y="189082"/>
            <a:ext cx="51133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GB" sz="2000" b="1" dirty="0" err="1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Progetto</a:t>
            </a:r>
            <a:r>
              <a:rPr lang="en-GB" sz="2000" b="1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Europeo</a:t>
            </a:r>
            <a:r>
              <a:rPr lang="en-GB" sz="2000" b="1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 Comenius</a:t>
            </a:r>
            <a:r>
              <a:rPr lang="en-GB" sz="2000" b="1" dirty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en-GB" sz="2000" b="1" dirty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GB" sz="2000" b="1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“</a:t>
            </a:r>
            <a:r>
              <a:rPr lang="it-IT" sz="2000" b="1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LA TUA CULTURA E LE TUE TRADIZIONI </a:t>
            </a:r>
            <a:br>
              <a:rPr lang="it-IT" sz="2000" b="1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</a:br>
            <a:r>
              <a:rPr lang="it-IT" sz="2000" b="1" dirty="0" err="1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MI</a:t>
            </a:r>
            <a:r>
              <a:rPr lang="it-IT" sz="2000" b="1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 AIUTANO AD APPREZZARE LE MIE”</a:t>
            </a:r>
            <a:endParaRPr lang="it-IT" sz="2000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pane vino prosciutto 002.jpg"/>
          <p:cNvPicPr>
            <a:picLocks noChangeAspect="1"/>
          </p:cNvPicPr>
          <p:nvPr/>
        </p:nvPicPr>
        <p:blipFill>
          <a:blip r:embed="rId2" cstate="print"/>
          <a:srcRect l="15313" t="40550"/>
          <a:stretch>
            <a:fillRect/>
          </a:stretch>
        </p:blipFill>
        <p:spPr>
          <a:xfrm>
            <a:off x="1331640" y="0"/>
            <a:ext cx="6912768" cy="5013176"/>
          </a:xfrm>
          <a:prstGeom prst="cloud">
            <a:avLst/>
          </a:prstGeom>
          <a:ln>
            <a:noFill/>
          </a:ln>
          <a:effectLst>
            <a:glow rad="101600">
              <a:srgbClr val="FFCC00">
                <a:alpha val="60000"/>
              </a:srgbClr>
            </a:glow>
            <a:softEdge rad="317500"/>
          </a:effectLst>
        </p:spPr>
      </p:pic>
      <p:pic>
        <p:nvPicPr>
          <p:cNvPr id="4" name="Immagine 3" descr="scatola argento.jpg"/>
          <p:cNvPicPr>
            <a:picLocks noChangeAspect="1"/>
          </p:cNvPicPr>
          <p:nvPr/>
        </p:nvPicPr>
        <p:blipFill>
          <a:blip r:embed="rId3" cstate="print"/>
          <a:srcRect l="16759" t="9051" r="32657" b="45800"/>
          <a:stretch>
            <a:fillRect/>
          </a:stretch>
        </p:blipFill>
        <p:spPr>
          <a:xfrm>
            <a:off x="3563888" y="4365104"/>
            <a:ext cx="1872208" cy="2300141"/>
          </a:xfrm>
          <a:prstGeom prst="rect">
            <a:avLst/>
          </a:prstGeom>
          <a:effectLst>
            <a:glow rad="101600">
              <a:srgbClr val="FFC000">
                <a:alpha val="60000"/>
              </a:srgbClr>
            </a:glow>
            <a:softEdge rad="127000"/>
          </a:effectLst>
        </p:spPr>
      </p:pic>
      <p:sp>
        <p:nvSpPr>
          <p:cNvPr id="5" name="Fumetto 3 4"/>
          <p:cNvSpPr/>
          <p:nvPr/>
        </p:nvSpPr>
        <p:spPr>
          <a:xfrm rot="21108960">
            <a:off x="284354" y="4574171"/>
            <a:ext cx="2560815" cy="1656184"/>
          </a:xfrm>
          <a:prstGeom prst="wedgeEllipseCallout">
            <a:avLst>
              <a:gd name="adj1" fmla="val -68894"/>
              <a:gd name="adj2" fmla="val 70388"/>
            </a:avLst>
          </a:prstGeom>
          <a:solidFill>
            <a:srgbClr val="FFFFFF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noFill/>
            </a:endParaRPr>
          </a:p>
        </p:txBody>
      </p:sp>
      <p:sp>
        <p:nvSpPr>
          <p:cNvPr id="6" name="Fumetto 3 5"/>
          <p:cNvSpPr/>
          <p:nvPr/>
        </p:nvSpPr>
        <p:spPr>
          <a:xfrm rot="710260">
            <a:off x="692565" y="465194"/>
            <a:ext cx="2808312" cy="1080904"/>
          </a:xfrm>
          <a:prstGeom prst="wedgeEllipseCallout">
            <a:avLst>
              <a:gd name="adj1" fmla="val -79359"/>
              <a:gd name="adj2" fmla="val -47223"/>
            </a:avLst>
          </a:prstGeom>
          <a:solidFill>
            <a:srgbClr val="FFFFFF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noFill/>
            </a:endParaRPr>
          </a:p>
        </p:txBody>
      </p:sp>
      <p:sp>
        <p:nvSpPr>
          <p:cNvPr id="7" name="Fumetto 3 6"/>
          <p:cNvSpPr/>
          <p:nvPr/>
        </p:nvSpPr>
        <p:spPr>
          <a:xfrm rot="20821867">
            <a:off x="5436096" y="3717032"/>
            <a:ext cx="3096344" cy="1728192"/>
          </a:xfrm>
          <a:prstGeom prst="wedgeEllipseCallout">
            <a:avLst>
              <a:gd name="adj1" fmla="val 57812"/>
              <a:gd name="adj2" fmla="val 110995"/>
            </a:avLst>
          </a:prstGeom>
          <a:solidFill>
            <a:srgbClr val="FFFFFF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noFill/>
            </a:endParaRPr>
          </a:p>
        </p:txBody>
      </p:sp>
      <p:sp>
        <p:nvSpPr>
          <p:cNvPr id="8" name="Fumetto 3 7"/>
          <p:cNvSpPr/>
          <p:nvPr/>
        </p:nvSpPr>
        <p:spPr>
          <a:xfrm rot="1842378">
            <a:off x="6483032" y="209248"/>
            <a:ext cx="1825085" cy="1217228"/>
          </a:xfrm>
          <a:prstGeom prst="wedgeEllipseCallout">
            <a:avLst>
              <a:gd name="adj1" fmla="val 89671"/>
              <a:gd name="adj2" fmla="val -58270"/>
            </a:avLst>
          </a:prstGeom>
          <a:solidFill>
            <a:srgbClr val="FFFFFF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noFill/>
            </a:endParaRPr>
          </a:p>
        </p:txBody>
      </p:sp>
      <p:sp>
        <p:nvSpPr>
          <p:cNvPr id="9" name="CasellaDiTesto 8"/>
          <p:cNvSpPr txBox="1"/>
          <p:nvPr/>
        </p:nvSpPr>
        <p:spPr>
          <a:xfrm rot="610998">
            <a:off x="988819" y="749222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993300"/>
                </a:solidFill>
                <a:latin typeface="Elephant" pitchFamily="18" charset="0"/>
              </a:rPr>
              <a:t>CHE  FAME !!!</a:t>
            </a:r>
            <a:endParaRPr lang="it-IT" sz="2000" b="1" dirty="0">
              <a:solidFill>
                <a:srgbClr val="993300"/>
              </a:solidFill>
              <a:latin typeface="Elephant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 rot="1804729">
            <a:off x="6681584" y="52348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993300"/>
                </a:solidFill>
                <a:latin typeface="Elephant" pitchFamily="18" charset="0"/>
              </a:rPr>
              <a:t>UAOOO!</a:t>
            </a:r>
            <a:endParaRPr lang="it-IT" sz="2000" dirty="0">
              <a:solidFill>
                <a:srgbClr val="993300"/>
              </a:solidFill>
              <a:latin typeface="Elephant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 rot="20730093">
            <a:off x="755576" y="4834027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Elephant" pitchFamily="18" charset="0"/>
              </a:rPr>
              <a:t> </a:t>
            </a:r>
            <a:r>
              <a:rPr lang="it-IT" sz="2000" b="1" dirty="0" err="1" smtClean="0">
                <a:solidFill>
                  <a:srgbClr val="993300"/>
                </a:solidFill>
                <a:latin typeface="Elephant" pitchFamily="18" charset="0"/>
              </a:rPr>
              <a:t>MMM…</a:t>
            </a:r>
            <a:r>
              <a:rPr lang="it-IT" sz="2000" b="1" dirty="0" smtClean="0">
                <a:solidFill>
                  <a:srgbClr val="993300"/>
                </a:solidFill>
                <a:latin typeface="Elephant" pitchFamily="18" charset="0"/>
              </a:rPr>
              <a:t>..</a:t>
            </a:r>
          </a:p>
          <a:p>
            <a:r>
              <a:rPr lang="it-IT" sz="2000" b="1" dirty="0" smtClean="0">
                <a:solidFill>
                  <a:srgbClr val="993300"/>
                </a:solidFill>
                <a:latin typeface="Elephant" pitchFamily="18" charset="0"/>
              </a:rPr>
              <a:t>CHE  BUONO !!</a:t>
            </a:r>
            <a:endParaRPr lang="it-IT" b="1" dirty="0">
              <a:solidFill>
                <a:srgbClr val="993300"/>
              </a:solidFill>
              <a:latin typeface="Elephant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 rot="20563734">
            <a:off x="5803488" y="4158728"/>
            <a:ext cx="2354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993300"/>
                </a:solidFill>
                <a:latin typeface="Elephant" pitchFamily="18" charset="0"/>
              </a:rPr>
              <a:t>FINALMENTE</a:t>
            </a:r>
          </a:p>
          <a:p>
            <a:r>
              <a:rPr lang="it-IT" sz="2000" dirty="0" smtClean="0">
                <a:solidFill>
                  <a:srgbClr val="993300"/>
                </a:solidFill>
                <a:latin typeface="Elephant" pitchFamily="18" charset="0"/>
              </a:rPr>
              <a:t>SI  MANGIA !!!!!</a:t>
            </a:r>
            <a:endParaRPr lang="it-IT" sz="2000" dirty="0">
              <a:solidFill>
                <a:srgbClr val="993300"/>
              </a:solidFill>
              <a:latin typeface="Elephant" pitchFamily="18" charset="0"/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aia con tavo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96652"/>
            <a:ext cx="8424936" cy="6318701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Documents and Settings\Administrator\Documenti\IL REGALO DEL VENTO TRAMONTANO\PRIORE SORPRESO.jpg"/>
          <p:cNvPicPr>
            <a:picLocks noChangeAspect="1" noChangeArrowheads="1"/>
          </p:cNvPicPr>
          <p:nvPr/>
        </p:nvPicPr>
        <p:blipFill>
          <a:blip r:embed="rId2" cstate="print"/>
          <a:srcRect l="17545" t="2019" r="29647" b="53557"/>
          <a:stretch>
            <a:fillRect/>
          </a:stretch>
        </p:blipFill>
        <p:spPr bwMode="auto">
          <a:xfrm rot="21261904" flipH="1">
            <a:off x="984691" y="2844526"/>
            <a:ext cx="3013379" cy="348917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340" name="Picture 4" descr="C:\Documents and Settings\Administrator\Documenti\IL REGALO DEL VENTO TRAMONTANO\ROSINA ALLEGRA 001.jpg"/>
          <p:cNvPicPr>
            <a:picLocks noChangeAspect="1" noChangeArrowheads="1"/>
          </p:cNvPicPr>
          <p:nvPr/>
        </p:nvPicPr>
        <p:blipFill>
          <a:blip r:embed="rId3" cstate="print"/>
          <a:srcRect l="20382" r="20325" b="47499"/>
          <a:stretch>
            <a:fillRect/>
          </a:stretch>
        </p:blipFill>
        <p:spPr bwMode="auto">
          <a:xfrm rot="496143">
            <a:off x="6283547" y="3083531"/>
            <a:ext cx="2418396" cy="294742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Fumetto 2 4"/>
          <p:cNvSpPr/>
          <p:nvPr/>
        </p:nvSpPr>
        <p:spPr>
          <a:xfrm>
            <a:off x="251520" y="764704"/>
            <a:ext cx="4032448" cy="2016224"/>
          </a:xfrm>
          <a:prstGeom prst="wedgeRoundRectCallout">
            <a:avLst>
              <a:gd name="adj1" fmla="val -17694"/>
              <a:gd name="adj2" fmla="val 87354"/>
              <a:gd name="adj3" fmla="val 16667"/>
            </a:avLst>
          </a:prstGeom>
          <a:solidFill>
            <a:srgbClr val="FFFFFF"/>
          </a:solidFill>
          <a:ln w="57150">
            <a:solidFill>
              <a:srgbClr val="6E97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Fumetto 2 5"/>
          <p:cNvSpPr/>
          <p:nvPr/>
        </p:nvSpPr>
        <p:spPr>
          <a:xfrm>
            <a:off x="4716016" y="260648"/>
            <a:ext cx="4032448" cy="2664296"/>
          </a:xfrm>
          <a:prstGeom prst="wedgeRoundRectCallout">
            <a:avLst>
              <a:gd name="adj1" fmla="val -3865"/>
              <a:gd name="adj2" fmla="val 81443"/>
              <a:gd name="adj3" fmla="val 16667"/>
            </a:avLst>
          </a:prstGeom>
          <a:solidFill>
            <a:srgbClr val="FFFFFF"/>
          </a:solidFill>
          <a:ln w="57150">
            <a:solidFill>
              <a:srgbClr val="6E97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!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39552" y="980728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ook Antiqua" pitchFamily="18" charset="0"/>
              </a:rPr>
              <a:t>COME  FATE  </a:t>
            </a:r>
          </a:p>
          <a:p>
            <a:r>
              <a:rPr lang="it-IT" sz="2400" dirty="0" smtClean="0">
                <a:latin typeface="Book Antiqua" pitchFamily="18" charset="0"/>
              </a:rPr>
              <a:t>AD AVERE  </a:t>
            </a:r>
          </a:p>
          <a:p>
            <a:r>
              <a:rPr lang="it-IT" sz="2400" dirty="0" smtClean="0">
                <a:latin typeface="Book Antiqua" pitchFamily="18" charset="0"/>
              </a:rPr>
              <a:t>TANTE  COSE  BUONE  DA  MANGIARE?</a:t>
            </a:r>
            <a:endParaRPr lang="it-IT" sz="2400" dirty="0">
              <a:latin typeface="Book Antiqua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932040" y="404664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ook Antiqua" pitchFamily="18" charset="0"/>
              </a:rPr>
              <a:t>DOBBIAMO  RINGRAZIARE  </a:t>
            </a:r>
          </a:p>
          <a:p>
            <a:r>
              <a:rPr lang="it-IT" sz="2400" dirty="0" smtClean="0">
                <a:latin typeface="Book Antiqua" pitchFamily="18" charset="0"/>
              </a:rPr>
              <a:t>QUESTA  SCATOLINA  CHE  </a:t>
            </a:r>
            <a:r>
              <a:rPr lang="it-IT" sz="2400" dirty="0" err="1" smtClean="0">
                <a:latin typeface="Book Antiqua" pitchFamily="18" charset="0"/>
              </a:rPr>
              <a:t>CI</a:t>
            </a:r>
            <a:r>
              <a:rPr lang="it-IT" sz="2400" dirty="0" smtClean="0">
                <a:latin typeface="Book Antiqua" pitchFamily="18" charset="0"/>
              </a:rPr>
              <a:t>  HA  DATO  </a:t>
            </a:r>
          </a:p>
          <a:p>
            <a:r>
              <a:rPr lang="it-IT" sz="2400" dirty="0" smtClean="0">
                <a:latin typeface="Book Antiqua" pitchFamily="18" charset="0"/>
              </a:rPr>
              <a:t>IL  VENTO  TRAMONTANO!</a:t>
            </a:r>
            <a:endParaRPr lang="it-IT" sz="2400" dirty="0">
              <a:latin typeface="Book Antiqua" pitchFamily="18" charset="0"/>
            </a:endParaRPr>
          </a:p>
        </p:txBody>
      </p:sp>
      <p:pic>
        <p:nvPicPr>
          <p:cNvPr id="8" name="Immagine 7" descr="scatole.jpg"/>
          <p:cNvPicPr>
            <a:picLocks noChangeAspect="1"/>
          </p:cNvPicPr>
          <p:nvPr/>
        </p:nvPicPr>
        <p:blipFill>
          <a:blip r:embed="rId4" cstate="print"/>
          <a:srcRect l="31100" t="51084" r="31888" b="17481"/>
          <a:stretch>
            <a:fillRect/>
          </a:stretch>
        </p:blipFill>
        <p:spPr>
          <a:xfrm>
            <a:off x="6300192" y="5661248"/>
            <a:ext cx="1296144" cy="79974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Administrator\Documenti\IL REGALO DEL VENTO TRAMONTANO\ROSINA TRISTE 001.jpg"/>
          <p:cNvPicPr>
            <a:picLocks noChangeAspect="1" noChangeArrowheads="1"/>
          </p:cNvPicPr>
          <p:nvPr/>
        </p:nvPicPr>
        <p:blipFill>
          <a:blip r:embed="rId2" cstate="print"/>
          <a:srcRect l="24059" t="857" r="24986" b="45296"/>
          <a:stretch>
            <a:fillRect/>
          </a:stretch>
        </p:blipFill>
        <p:spPr bwMode="auto">
          <a:xfrm rot="877101">
            <a:off x="5401250" y="3013434"/>
            <a:ext cx="2289511" cy="333019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5364" name="Picture 4" descr="C:\Documents and Settings\Administrator\Documenti\IL REGALO DEL VENTO TRAMONTANO\PRIORE SERIO 001.jpg"/>
          <p:cNvPicPr>
            <a:picLocks noChangeAspect="1" noChangeArrowheads="1"/>
          </p:cNvPicPr>
          <p:nvPr/>
        </p:nvPicPr>
        <p:blipFill>
          <a:blip r:embed="rId3" cstate="print"/>
          <a:srcRect l="18529" t="5384" r="26810" b="47499"/>
          <a:stretch>
            <a:fillRect/>
          </a:stretch>
        </p:blipFill>
        <p:spPr bwMode="auto">
          <a:xfrm rot="21228785" flipH="1">
            <a:off x="881628" y="2843357"/>
            <a:ext cx="3245805" cy="385095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Fumetto 2 6"/>
          <p:cNvSpPr/>
          <p:nvPr/>
        </p:nvSpPr>
        <p:spPr>
          <a:xfrm>
            <a:off x="5652120" y="764704"/>
            <a:ext cx="3168352" cy="1800200"/>
          </a:xfrm>
          <a:prstGeom prst="wedgeRoundRectCallout">
            <a:avLst>
              <a:gd name="adj1" fmla="val 8050"/>
              <a:gd name="adj2" fmla="val 98277"/>
              <a:gd name="adj3" fmla="val 16667"/>
            </a:avLst>
          </a:prstGeom>
          <a:solidFill>
            <a:srgbClr val="FFFFFF"/>
          </a:solidFill>
          <a:ln w="57150">
            <a:solidFill>
              <a:srgbClr val="6E97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5724128" y="9807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724128" y="119675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724128" y="98072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508104" y="119675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652120" y="1052736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Book Antiqua" pitchFamily="18" charset="0"/>
              </a:rPr>
              <a:t>POVERA  ME !!!</a:t>
            </a:r>
          </a:p>
          <a:p>
            <a:pPr algn="ctr"/>
            <a:r>
              <a:rPr lang="it-IT" sz="2400" dirty="0" smtClean="0">
                <a:latin typeface="Book Antiqua" pitchFamily="18" charset="0"/>
              </a:rPr>
              <a:t>COSA  DIRÒ  A  GEPPONE?!!</a:t>
            </a:r>
            <a:endParaRPr lang="it-IT" sz="2400" dirty="0">
              <a:latin typeface="Book Antiqua" pitchFamily="18" charset="0"/>
            </a:endParaRPr>
          </a:p>
        </p:txBody>
      </p:sp>
      <p:pic>
        <p:nvPicPr>
          <p:cNvPr id="14" name="Immagine 13" descr="scatole.jpg"/>
          <p:cNvPicPr>
            <a:picLocks noChangeAspect="1"/>
          </p:cNvPicPr>
          <p:nvPr/>
        </p:nvPicPr>
        <p:blipFill>
          <a:blip r:embed="rId4" cstate="print"/>
          <a:srcRect l="31100" t="51084" r="31888" b="17481"/>
          <a:stretch>
            <a:fillRect/>
          </a:stretch>
        </p:blipFill>
        <p:spPr>
          <a:xfrm>
            <a:off x="3131840" y="5589240"/>
            <a:ext cx="1296144" cy="79974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5" name="Esplosione 1 14"/>
          <p:cNvSpPr/>
          <p:nvPr/>
        </p:nvSpPr>
        <p:spPr>
          <a:xfrm>
            <a:off x="179512" y="260648"/>
            <a:ext cx="5328592" cy="2924944"/>
          </a:xfrm>
          <a:prstGeom prst="irregularSeal1">
            <a:avLst/>
          </a:prstGeom>
          <a:solidFill>
            <a:srgbClr val="FFFFFF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83568" y="1340768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Book Antiqua" pitchFamily="18" charset="0"/>
              </a:rPr>
              <a:t>IO  SONO  IL  PADRONE  E  ME  LA  PRENDO!</a:t>
            </a:r>
            <a:endParaRPr lang="it-IT" sz="2400" b="1" dirty="0">
              <a:latin typeface="Book Antiqua" pitchFamily="18" charset="0"/>
            </a:endParaRPr>
          </a:p>
        </p:txBody>
      </p:sp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Documents and Settings\Administrator\Documenti\IL REGALO DEL VENTO TRAMONTANO\ROSINA TRISTE 001.jpg"/>
          <p:cNvPicPr>
            <a:picLocks noChangeAspect="1" noChangeArrowheads="1"/>
          </p:cNvPicPr>
          <p:nvPr/>
        </p:nvPicPr>
        <p:blipFill>
          <a:blip r:embed="rId2" cstate="print"/>
          <a:srcRect l="24059" t="857" r="24986" b="45296"/>
          <a:stretch>
            <a:fillRect/>
          </a:stretch>
        </p:blipFill>
        <p:spPr bwMode="auto">
          <a:xfrm rot="20939768" flipH="1">
            <a:off x="1215727" y="3151508"/>
            <a:ext cx="1883321" cy="273937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4" descr="C:\Documents and Settings\Administrator\Documenti\IL REGALO DEL VENTO TRAMONTANO\GEPPONE TRISTE 001.jpg"/>
          <p:cNvPicPr>
            <a:picLocks noChangeAspect="1" noChangeArrowheads="1"/>
          </p:cNvPicPr>
          <p:nvPr/>
        </p:nvPicPr>
        <p:blipFill>
          <a:blip r:embed="rId3" cstate="print"/>
          <a:srcRect l="15721" t="27781" r="33324" b="31161"/>
          <a:stretch>
            <a:fillRect/>
          </a:stretch>
        </p:blipFill>
        <p:spPr bwMode="auto">
          <a:xfrm rot="608768" flipH="1">
            <a:off x="5641573" y="3538551"/>
            <a:ext cx="2286411" cy="253583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Fumetto 2 4"/>
          <p:cNvSpPr/>
          <p:nvPr/>
        </p:nvSpPr>
        <p:spPr>
          <a:xfrm>
            <a:off x="467544" y="1196752"/>
            <a:ext cx="3600400" cy="1584176"/>
          </a:xfrm>
          <a:prstGeom prst="wedgeRoundRectCallout">
            <a:avLst>
              <a:gd name="adj1" fmla="val 22535"/>
              <a:gd name="adj2" fmla="val 89621"/>
              <a:gd name="adj3" fmla="val 16667"/>
            </a:avLst>
          </a:prstGeom>
          <a:solidFill>
            <a:srgbClr val="FFFFFF"/>
          </a:solidFill>
          <a:ln w="57150">
            <a:solidFill>
              <a:srgbClr val="6E97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400" dirty="0">
              <a:latin typeface="Book Antiqua" pitchFamily="18" charset="0"/>
            </a:endParaRPr>
          </a:p>
        </p:txBody>
      </p:sp>
      <p:sp>
        <p:nvSpPr>
          <p:cNvPr id="6" name="Fumetto 2 5"/>
          <p:cNvSpPr/>
          <p:nvPr/>
        </p:nvSpPr>
        <p:spPr>
          <a:xfrm>
            <a:off x="4788024" y="1124744"/>
            <a:ext cx="3888432" cy="2160240"/>
          </a:xfrm>
          <a:prstGeom prst="wedgeRoundRectCallout">
            <a:avLst>
              <a:gd name="adj1" fmla="val -14707"/>
              <a:gd name="adj2" fmla="val 79795"/>
              <a:gd name="adj3" fmla="val 16667"/>
            </a:avLst>
          </a:prstGeom>
          <a:solidFill>
            <a:srgbClr val="FFFFFF"/>
          </a:solidFill>
          <a:ln w="57150">
            <a:solidFill>
              <a:srgbClr val="6E97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187624" y="76470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 flipH="1">
            <a:off x="611560" y="1340768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ook Antiqua" pitchFamily="18" charset="0"/>
              </a:rPr>
              <a:t>IL  PRIORE  </a:t>
            </a:r>
            <a:r>
              <a:rPr lang="it-IT" sz="2400" dirty="0" err="1" smtClean="0">
                <a:latin typeface="Book Antiqua" pitchFamily="18" charset="0"/>
              </a:rPr>
              <a:t>MI</a:t>
            </a:r>
            <a:r>
              <a:rPr lang="it-IT" sz="2400" dirty="0" smtClean="0">
                <a:latin typeface="Book Antiqua" pitchFamily="18" charset="0"/>
              </a:rPr>
              <a:t>  HA  PRESO  LA  SCATOLINA  ….  </a:t>
            </a:r>
            <a:endParaRPr lang="it-IT" sz="2400" dirty="0">
              <a:latin typeface="Book Antiqua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004048" y="1412776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ook Antiqua" pitchFamily="18" charset="0"/>
              </a:rPr>
              <a:t>TORNERO’  DAL  VENTO  TRAMONTANO  A  CHIEDERE  AIUTO …</a:t>
            </a:r>
            <a:endParaRPr lang="it-IT" sz="2400" dirty="0">
              <a:latin typeface="Book Antiqua" pitchFamily="18" charset="0"/>
            </a:endParaRPr>
          </a:p>
        </p:txBody>
      </p:sp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827584" y="548680"/>
            <a:ext cx="7488832" cy="5832648"/>
          </a:xfrm>
          <a:prstGeom prst="roundRect">
            <a:avLst/>
          </a:prstGeom>
          <a:solidFill>
            <a:srgbClr val="FFE6CD"/>
          </a:solidFill>
          <a:ln w="76200">
            <a:solidFill>
              <a:srgbClr val="9933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4800" dirty="0">
              <a:latin typeface="Edwardian Script ITC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15616" y="764704"/>
            <a:ext cx="68407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>
                <a:solidFill>
                  <a:srgbClr val="993300"/>
                </a:solidFill>
                <a:latin typeface="Edwardian Script ITC" pitchFamily="66" charset="0"/>
              </a:rPr>
              <a:t>Il  nostro  eroe  </a:t>
            </a:r>
            <a:r>
              <a:rPr lang="it-IT" sz="4800" b="1" dirty="0" err="1" smtClean="0">
                <a:solidFill>
                  <a:srgbClr val="993300"/>
                </a:solidFill>
                <a:latin typeface="Edwardian Script ITC" pitchFamily="66" charset="0"/>
              </a:rPr>
              <a:t>Geppone</a:t>
            </a:r>
            <a:endParaRPr lang="it-IT" sz="4800" b="1" dirty="0" smtClean="0">
              <a:solidFill>
                <a:srgbClr val="993300"/>
              </a:solidFill>
              <a:latin typeface="Edwardian Script ITC" pitchFamily="66" charset="0"/>
            </a:endParaRPr>
          </a:p>
          <a:p>
            <a:endParaRPr lang="it-IT" sz="2800" b="1" dirty="0" smtClean="0">
              <a:solidFill>
                <a:srgbClr val="993300"/>
              </a:solidFill>
              <a:latin typeface="Edwardian Script ITC" pitchFamily="66" charset="0"/>
            </a:endParaRPr>
          </a:p>
          <a:p>
            <a:r>
              <a:rPr lang="it-IT" sz="4800" b="1" dirty="0" smtClean="0">
                <a:solidFill>
                  <a:srgbClr val="993300"/>
                </a:solidFill>
                <a:latin typeface="Edwardian Script ITC" pitchFamily="66" charset="0"/>
              </a:rPr>
              <a:t>Chiede  aiuto  al  vento</a:t>
            </a:r>
          </a:p>
          <a:p>
            <a:endParaRPr lang="it-IT" sz="2800" b="1" dirty="0" smtClean="0">
              <a:solidFill>
                <a:srgbClr val="993300"/>
              </a:solidFill>
              <a:latin typeface="Edwardian Script ITC" pitchFamily="66" charset="0"/>
            </a:endParaRPr>
          </a:p>
          <a:p>
            <a:r>
              <a:rPr lang="it-IT" sz="4800" b="1" dirty="0" smtClean="0">
                <a:solidFill>
                  <a:srgbClr val="993300"/>
                </a:solidFill>
                <a:latin typeface="Edwardian Script ITC" pitchFamily="66" charset="0"/>
              </a:rPr>
              <a:t>Che  gli  risponde  col  suo  vocione</a:t>
            </a:r>
          </a:p>
          <a:p>
            <a:endParaRPr lang="it-IT" sz="2800" b="1" dirty="0" smtClean="0">
              <a:solidFill>
                <a:srgbClr val="993300"/>
              </a:solidFill>
              <a:latin typeface="Edwardian Script ITC" pitchFamily="66" charset="0"/>
            </a:endParaRPr>
          </a:p>
          <a:p>
            <a:pPr>
              <a:buFontTx/>
              <a:buChar char="-"/>
            </a:pPr>
            <a:r>
              <a:rPr lang="it-IT" sz="4800" b="1" dirty="0" smtClean="0">
                <a:solidFill>
                  <a:srgbClr val="993300"/>
                </a:solidFill>
                <a:latin typeface="Edwardian Script ITC" pitchFamily="66" charset="0"/>
              </a:rPr>
              <a:t>A  far  pasticci , sei  un  vero  </a:t>
            </a:r>
          </a:p>
          <a:p>
            <a:pPr>
              <a:buFontTx/>
              <a:buChar char="-"/>
            </a:pPr>
            <a:endParaRPr lang="it-IT" sz="2800" b="1" dirty="0" smtClean="0">
              <a:solidFill>
                <a:srgbClr val="993300"/>
              </a:solidFill>
              <a:latin typeface="Edwardian Script ITC" pitchFamily="66" charset="0"/>
            </a:endParaRPr>
          </a:p>
          <a:p>
            <a:r>
              <a:rPr lang="it-IT" sz="4800" b="1" dirty="0" smtClean="0">
                <a:solidFill>
                  <a:srgbClr val="993300"/>
                </a:solidFill>
                <a:latin typeface="Edwardian Script ITC" pitchFamily="66" charset="0"/>
              </a:rPr>
              <a:t> portento  !</a:t>
            </a:r>
            <a:endParaRPr lang="it-IT" sz="4800" b="1" dirty="0">
              <a:solidFill>
                <a:srgbClr val="993300"/>
              </a:solidFill>
              <a:latin typeface="Edwardian Script ITC" pitchFamily="66" charset="0"/>
            </a:endParaRPr>
          </a:p>
        </p:txBody>
      </p:sp>
    </p:spTree>
  </p:cSld>
  <p:clrMapOvr>
    <a:masterClrMapping/>
  </p:clrMapOvr>
  <p:transition advTm="7000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Documents and Settings\Administrator\Documenti\IL REGALO DEL VENTO TRAMONTANO\VENTO 001.jpg"/>
          <p:cNvPicPr>
            <a:picLocks noChangeAspect="1" noChangeArrowheads="1"/>
          </p:cNvPicPr>
          <p:nvPr/>
        </p:nvPicPr>
        <p:blipFill>
          <a:blip r:embed="rId2" cstate="print"/>
          <a:srcRect l="4621" t="13430" r="14506" b="26136"/>
          <a:stretch>
            <a:fillRect/>
          </a:stretch>
        </p:blipFill>
        <p:spPr bwMode="auto">
          <a:xfrm rot="20925830" flipH="1">
            <a:off x="863508" y="2661907"/>
            <a:ext cx="3574622" cy="367675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8435" name="Picture 3" descr="H:\IL REGALO DEL VENTO TRAMONTANO\GEPPONE ALLEGRO 001.jpg"/>
          <p:cNvPicPr>
            <a:picLocks noChangeAspect="1" noChangeArrowheads="1"/>
          </p:cNvPicPr>
          <p:nvPr/>
        </p:nvPicPr>
        <p:blipFill>
          <a:blip r:embed="rId3" cstate="print"/>
          <a:srcRect l="12942" t="12300" r="37956" b="44623"/>
          <a:stretch>
            <a:fillRect/>
          </a:stretch>
        </p:blipFill>
        <p:spPr bwMode="auto">
          <a:xfrm rot="679191" flipH="1">
            <a:off x="6431594" y="3662556"/>
            <a:ext cx="1869817" cy="225789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Fumetto 2 4"/>
          <p:cNvSpPr/>
          <p:nvPr/>
        </p:nvSpPr>
        <p:spPr>
          <a:xfrm>
            <a:off x="251520" y="476672"/>
            <a:ext cx="4032448" cy="1728192"/>
          </a:xfrm>
          <a:prstGeom prst="wedgeRoundRectCallout">
            <a:avLst>
              <a:gd name="adj1" fmla="val -7641"/>
              <a:gd name="adj2" fmla="val 93485"/>
              <a:gd name="adj3" fmla="val 16667"/>
            </a:avLst>
          </a:prstGeom>
          <a:solidFill>
            <a:srgbClr val="FFFFFF"/>
          </a:solidFill>
          <a:ln w="57150">
            <a:solidFill>
              <a:srgbClr val="6E97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umetto 2 5"/>
          <p:cNvSpPr/>
          <p:nvPr/>
        </p:nvSpPr>
        <p:spPr>
          <a:xfrm>
            <a:off x="6156176" y="1988840"/>
            <a:ext cx="2016224" cy="1224136"/>
          </a:xfrm>
          <a:prstGeom prst="wedgeRoundRectCallout">
            <a:avLst>
              <a:gd name="adj1" fmla="val -49"/>
              <a:gd name="adj2" fmla="val 99640"/>
              <a:gd name="adj3" fmla="val 16667"/>
            </a:avLst>
          </a:prstGeom>
          <a:solidFill>
            <a:srgbClr val="FFFFFF"/>
          </a:solidFill>
          <a:ln w="57150">
            <a:solidFill>
              <a:srgbClr val="6E97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95536" y="764704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ook Antiqua" pitchFamily="18" charset="0"/>
              </a:rPr>
              <a:t>PRENDI  QUESTA  SCATOLINA  </a:t>
            </a:r>
            <a:r>
              <a:rPr lang="it-IT" sz="2400" dirty="0" err="1" smtClean="0">
                <a:latin typeface="Book Antiqua" pitchFamily="18" charset="0"/>
              </a:rPr>
              <a:t>D’ORO</a:t>
            </a:r>
            <a:r>
              <a:rPr lang="it-IT" sz="2400" dirty="0" smtClean="0">
                <a:latin typeface="Book Antiqua" pitchFamily="18" charset="0"/>
              </a:rPr>
              <a:t>  E  FANNE  BUON USO! </a:t>
            </a:r>
            <a:endParaRPr lang="it-IT" sz="2400" dirty="0">
              <a:latin typeface="Book Antiqua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263680" y="2132856"/>
            <a:ext cx="1764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ook Antiqua" pitchFamily="18" charset="0"/>
              </a:rPr>
              <a:t>GRAZIE !  </a:t>
            </a:r>
          </a:p>
          <a:p>
            <a:r>
              <a:rPr lang="it-IT" sz="2400" dirty="0" smtClean="0">
                <a:latin typeface="Book Antiqua" pitchFamily="18" charset="0"/>
              </a:rPr>
              <a:t>GRAZIE !</a:t>
            </a:r>
            <a:endParaRPr lang="it-IT" sz="2400" dirty="0">
              <a:latin typeface="Book Antiqua" pitchFamily="18" charset="0"/>
            </a:endParaRPr>
          </a:p>
        </p:txBody>
      </p:sp>
      <p:pic>
        <p:nvPicPr>
          <p:cNvPr id="10" name="Immagine 9" descr="scatole.jpg"/>
          <p:cNvPicPr>
            <a:picLocks noChangeAspect="1"/>
          </p:cNvPicPr>
          <p:nvPr/>
        </p:nvPicPr>
        <p:blipFill>
          <a:blip r:embed="rId4" cstate="print"/>
          <a:srcRect l="35038" t="12061" r="28738" b="55420"/>
          <a:stretch>
            <a:fillRect/>
          </a:stretch>
        </p:blipFill>
        <p:spPr>
          <a:xfrm rot="185043">
            <a:off x="4283968" y="5057006"/>
            <a:ext cx="1368152" cy="892273"/>
          </a:xfrm>
          <a:prstGeom prst="rect">
            <a:avLst/>
          </a:prstGeom>
          <a:effectLst>
            <a:glow rad="228600">
              <a:srgbClr val="FFC000">
                <a:alpha val="40000"/>
              </a:srgbClr>
            </a:glow>
          </a:effectLst>
        </p:spPr>
      </p:pic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:\IL REGALO DEL VENTO TRAMONTANO\GIGANTE2.jpg"/>
          <p:cNvPicPr>
            <a:picLocks noChangeAspect="1" noChangeArrowheads="1"/>
          </p:cNvPicPr>
          <p:nvPr/>
        </p:nvPicPr>
        <p:blipFill>
          <a:blip r:embed="rId2" cstate="print"/>
          <a:srcRect l="4610" t="1808" r="18554" b="17791"/>
          <a:stretch>
            <a:fillRect/>
          </a:stretch>
        </p:blipFill>
        <p:spPr bwMode="auto">
          <a:xfrm>
            <a:off x="2195736" y="476672"/>
            <a:ext cx="3600401" cy="55446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CasellaDiTesto 6"/>
          <p:cNvSpPr txBox="1"/>
          <p:nvPr/>
        </p:nvSpPr>
        <p:spPr>
          <a:xfrm>
            <a:off x="395536" y="27089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1" name="Fumetto 4 10"/>
          <p:cNvSpPr/>
          <p:nvPr/>
        </p:nvSpPr>
        <p:spPr>
          <a:xfrm>
            <a:off x="827584" y="0"/>
            <a:ext cx="5832648" cy="6021288"/>
          </a:xfrm>
          <a:prstGeom prst="cloudCallout">
            <a:avLst>
              <a:gd name="adj1" fmla="val -27"/>
              <a:gd name="adj2" fmla="val 56595"/>
            </a:avLst>
          </a:prstGeom>
          <a:noFill/>
          <a:ln>
            <a:solidFill>
              <a:srgbClr val="FFB469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 descr="scatola oro.jpg"/>
          <p:cNvPicPr>
            <a:picLocks noChangeAspect="1"/>
          </p:cNvPicPr>
          <p:nvPr/>
        </p:nvPicPr>
        <p:blipFill>
          <a:blip r:embed="rId3" cstate="print"/>
          <a:srcRect t="29639" r="29304" b="46850"/>
          <a:stretch>
            <a:fillRect/>
          </a:stretch>
        </p:blipFill>
        <p:spPr>
          <a:xfrm>
            <a:off x="2483768" y="5404859"/>
            <a:ext cx="2592288" cy="145314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4" descr="H:\IL REGALO DEL VENTO TRAMONTANO\ROSINA PIANGENTE 001.jpg"/>
          <p:cNvPicPr>
            <a:picLocks noChangeAspect="1" noChangeArrowheads="1"/>
          </p:cNvPicPr>
          <p:nvPr/>
        </p:nvPicPr>
        <p:blipFill>
          <a:blip r:embed="rId4" cstate="print"/>
          <a:srcRect l="17574" t="3331" r="21279" b="47533"/>
          <a:stretch>
            <a:fillRect/>
          </a:stretch>
        </p:blipFill>
        <p:spPr bwMode="auto">
          <a:xfrm rot="21019506">
            <a:off x="6855848" y="2170536"/>
            <a:ext cx="1440160" cy="159290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5" name="Picture 3" descr="H:\IL REGALO DEL VENTO TRAMONTANO\GEPPONE PIANGENTE 001.jpg"/>
          <p:cNvPicPr>
            <a:picLocks noChangeAspect="1" noChangeArrowheads="1"/>
          </p:cNvPicPr>
          <p:nvPr/>
        </p:nvPicPr>
        <p:blipFill>
          <a:blip r:embed="rId5" cstate="print"/>
          <a:srcRect l="2751" t="21539" r="43515" b="37403"/>
          <a:stretch>
            <a:fillRect/>
          </a:stretch>
        </p:blipFill>
        <p:spPr bwMode="auto">
          <a:xfrm rot="874024">
            <a:off x="5529788" y="5202854"/>
            <a:ext cx="1426141" cy="149990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6" name="Fumetto 2 15"/>
          <p:cNvSpPr/>
          <p:nvPr/>
        </p:nvSpPr>
        <p:spPr>
          <a:xfrm>
            <a:off x="6732240" y="3861048"/>
            <a:ext cx="2232248" cy="1512168"/>
          </a:xfrm>
          <a:prstGeom prst="wedgeRoundRectCallout">
            <a:avLst>
              <a:gd name="adj1" fmla="val -39571"/>
              <a:gd name="adj2" fmla="val 86613"/>
              <a:gd name="adj3" fmla="val 16667"/>
            </a:avLst>
          </a:prstGeom>
          <a:solidFill>
            <a:srgbClr val="FFFFFF"/>
          </a:solidFill>
          <a:ln w="57150">
            <a:solidFill>
              <a:srgbClr val="6E97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6948264" y="4005064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ook Antiqua" pitchFamily="18" charset="0"/>
              </a:rPr>
              <a:t>OHI! OHI!</a:t>
            </a:r>
          </a:p>
          <a:p>
            <a:r>
              <a:rPr lang="it-IT" sz="2400" dirty="0" smtClean="0">
                <a:latin typeface="Book Antiqua" pitchFamily="18" charset="0"/>
              </a:rPr>
              <a:t>CHE BOTTE!</a:t>
            </a:r>
            <a:endParaRPr lang="it-IT" sz="2400" dirty="0">
              <a:latin typeface="Book Antiqua" pitchFamily="18" charset="0"/>
            </a:endParaRPr>
          </a:p>
        </p:txBody>
      </p:sp>
      <p:sp>
        <p:nvSpPr>
          <p:cNvPr id="6" name="Fumetto 2 5"/>
          <p:cNvSpPr/>
          <p:nvPr/>
        </p:nvSpPr>
        <p:spPr>
          <a:xfrm rot="281137">
            <a:off x="6640374" y="349535"/>
            <a:ext cx="2232248" cy="1368152"/>
          </a:xfrm>
          <a:prstGeom prst="wedgeRoundRectCallout">
            <a:avLst>
              <a:gd name="adj1" fmla="val 8004"/>
              <a:gd name="adj2" fmla="val 99103"/>
              <a:gd name="adj3" fmla="val 16667"/>
            </a:avLst>
          </a:prstGeom>
          <a:solidFill>
            <a:srgbClr val="FFFFFF"/>
          </a:solidFill>
          <a:ln w="57150">
            <a:solidFill>
              <a:srgbClr val="6E97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 rot="302632">
            <a:off x="6853389" y="484641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ook Antiqua" pitchFamily="18" charset="0"/>
              </a:rPr>
              <a:t>AHI!</a:t>
            </a:r>
          </a:p>
          <a:p>
            <a:r>
              <a:rPr lang="it-IT" sz="2400" dirty="0" smtClean="0">
                <a:latin typeface="Book Antiqua" pitchFamily="18" charset="0"/>
              </a:rPr>
              <a:t>CHE DOLORE …</a:t>
            </a:r>
            <a:endParaRPr lang="it-IT" sz="2400" dirty="0">
              <a:latin typeface="Book Antiqua" pitchFamily="18" charset="0"/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Administrator\Documenti\IL REGALO DEL VENTO TRAMONTANO\ROSINA ALLEGRA 001.jpg"/>
          <p:cNvPicPr>
            <a:picLocks noChangeAspect="1" noChangeArrowheads="1"/>
          </p:cNvPicPr>
          <p:nvPr/>
        </p:nvPicPr>
        <p:blipFill>
          <a:blip r:embed="rId2" cstate="print"/>
          <a:srcRect l="20382" r="20325" b="47499"/>
          <a:stretch>
            <a:fillRect/>
          </a:stretch>
        </p:blipFill>
        <p:spPr bwMode="auto">
          <a:xfrm rot="496143">
            <a:off x="6156176" y="3429000"/>
            <a:ext cx="1872208" cy="228175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483" name="Picture 3" descr="H:\IL REGALO DEL VENTO TRAMONTANO\GEPPONE ALLEGRO 001.jpg"/>
          <p:cNvPicPr>
            <a:picLocks noChangeAspect="1" noChangeArrowheads="1"/>
          </p:cNvPicPr>
          <p:nvPr/>
        </p:nvPicPr>
        <p:blipFill>
          <a:blip r:embed="rId3" cstate="print"/>
          <a:srcRect l="13868" t="13462" r="34250" b="44134"/>
          <a:stretch>
            <a:fillRect/>
          </a:stretch>
        </p:blipFill>
        <p:spPr bwMode="auto">
          <a:xfrm rot="20994540">
            <a:off x="1691680" y="3284984"/>
            <a:ext cx="2176241" cy="244827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Fumetto 2 4"/>
          <p:cNvSpPr/>
          <p:nvPr/>
        </p:nvSpPr>
        <p:spPr>
          <a:xfrm>
            <a:off x="323528" y="1124744"/>
            <a:ext cx="3888432" cy="2088232"/>
          </a:xfrm>
          <a:prstGeom prst="wedgeRoundRectCallout">
            <a:avLst>
              <a:gd name="adj1" fmla="val -13498"/>
              <a:gd name="adj2" fmla="val 81607"/>
              <a:gd name="adj3" fmla="val 16667"/>
            </a:avLst>
          </a:prstGeom>
          <a:solidFill>
            <a:srgbClr val="FFFFFF"/>
          </a:solidFill>
          <a:ln w="57150">
            <a:solidFill>
              <a:srgbClr val="6E97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Fumetto 2 5"/>
          <p:cNvSpPr/>
          <p:nvPr/>
        </p:nvSpPr>
        <p:spPr>
          <a:xfrm>
            <a:off x="5868144" y="2060848"/>
            <a:ext cx="2088232" cy="864096"/>
          </a:xfrm>
          <a:prstGeom prst="wedgeRoundRectCallout">
            <a:avLst>
              <a:gd name="adj1" fmla="val -16147"/>
              <a:gd name="adj2" fmla="val 144183"/>
              <a:gd name="adj3" fmla="val 16667"/>
            </a:avLst>
          </a:prstGeom>
          <a:solidFill>
            <a:srgbClr val="FFFFFF"/>
          </a:solidFill>
          <a:ln w="57150">
            <a:solidFill>
              <a:srgbClr val="6E97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611560" y="1268760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ook Antiqua" pitchFamily="18" charset="0"/>
              </a:rPr>
              <a:t>VAI  DAL  PRIORE  CON  QUESTA  SCATOLINA  D’ ORO.  SAI  CHE  COSA  FARE … </a:t>
            </a:r>
            <a:endParaRPr lang="it-IT" sz="2400" dirty="0">
              <a:latin typeface="Book Antiqua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940152" y="227687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ook Antiqua" pitchFamily="18" charset="0"/>
              </a:rPr>
              <a:t>VA  BENE.</a:t>
            </a:r>
            <a:endParaRPr lang="it-IT" sz="2400" dirty="0">
              <a:latin typeface="Book Antiqua" pitchFamily="18" charset="0"/>
            </a:endParaRPr>
          </a:p>
        </p:txBody>
      </p:sp>
      <p:pic>
        <p:nvPicPr>
          <p:cNvPr id="11" name="Immagine 10" descr="scatole.jpg"/>
          <p:cNvPicPr>
            <a:picLocks noChangeAspect="1"/>
          </p:cNvPicPr>
          <p:nvPr/>
        </p:nvPicPr>
        <p:blipFill>
          <a:blip r:embed="rId4" cstate="print"/>
          <a:srcRect l="35038" t="12061" r="28738" b="55420"/>
          <a:stretch>
            <a:fillRect/>
          </a:stretch>
        </p:blipFill>
        <p:spPr>
          <a:xfrm rot="185043">
            <a:off x="4162963" y="4761302"/>
            <a:ext cx="1368152" cy="892273"/>
          </a:xfrm>
          <a:prstGeom prst="rect">
            <a:avLst/>
          </a:prstGeom>
          <a:effectLst>
            <a:glow rad="228600">
              <a:srgbClr val="FFC000">
                <a:alpha val="40000"/>
              </a:srgbClr>
            </a:glow>
          </a:effectLst>
        </p:spPr>
      </p:pic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827584" y="548680"/>
            <a:ext cx="7488832" cy="5832648"/>
          </a:xfrm>
          <a:prstGeom prst="roundRect">
            <a:avLst/>
          </a:prstGeom>
          <a:solidFill>
            <a:srgbClr val="FFE6CD"/>
          </a:solidFill>
          <a:ln w="76200">
            <a:solidFill>
              <a:srgbClr val="9933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331640" y="836712"/>
            <a:ext cx="6552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err="1" smtClean="0">
                <a:solidFill>
                  <a:srgbClr val="993300"/>
                </a:solidFill>
                <a:latin typeface="Edwardian Script ITC" pitchFamily="66" charset="0"/>
              </a:rPr>
              <a:t>Rosina</a:t>
            </a:r>
            <a:r>
              <a:rPr lang="it-IT" sz="4800" b="1" dirty="0" smtClean="0">
                <a:solidFill>
                  <a:srgbClr val="993300"/>
                </a:solidFill>
                <a:latin typeface="Edwardian Script ITC" pitchFamily="66" charset="0"/>
              </a:rPr>
              <a:t>  va  dal  priore  cattivo</a:t>
            </a:r>
          </a:p>
          <a:p>
            <a:endParaRPr lang="it-IT" sz="2800" b="1" dirty="0" smtClean="0">
              <a:solidFill>
                <a:srgbClr val="993300"/>
              </a:solidFill>
              <a:latin typeface="Edwardian Script ITC" pitchFamily="66" charset="0"/>
            </a:endParaRPr>
          </a:p>
          <a:p>
            <a:r>
              <a:rPr lang="it-IT" sz="4800" b="1" dirty="0" smtClean="0">
                <a:solidFill>
                  <a:srgbClr val="993300"/>
                </a:solidFill>
                <a:latin typeface="Edwardian Script ITC" pitchFamily="66" charset="0"/>
              </a:rPr>
              <a:t>E  per  quello  d’ argento  produttivo</a:t>
            </a:r>
          </a:p>
          <a:p>
            <a:endParaRPr lang="it-IT" sz="2800" b="1" dirty="0" smtClean="0">
              <a:solidFill>
                <a:srgbClr val="993300"/>
              </a:solidFill>
              <a:latin typeface="Edwardian Script ITC" pitchFamily="66" charset="0"/>
            </a:endParaRPr>
          </a:p>
          <a:p>
            <a:r>
              <a:rPr lang="it-IT" sz="4800" b="1" dirty="0" smtClean="0">
                <a:solidFill>
                  <a:srgbClr val="993300"/>
                </a:solidFill>
                <a:latin typeface="Edwardian Script ITC" pitchFamily="66" charset="0"/>
              </a:rPr>
              <a:t>Gli  offre  il  suo  dorato  cofanetto ...</a:t>
            </a:r>
          </a:p>
          <a:p>
            <a:endParaRPr lang="it-IT" sz="2800" b="1" dirty="0" smtClean="0">
              <a:solidFill>
                <a:srgbClr val="993300"/>
              </a:solidFill>
              <a:latin typeface="Edwardian Script ITC" pitchFamily="66" charset="0"/>
            </a:endParaRPr>
          </a:p>
          <a:p>
            <a:r>
              <a:rPr lang="it-IT" sz="4800" b="1" dirty="0" smtClean="0">
                <a:solidFill>
                  <a:srgbClr val="993300"/>
                </a:solidFill>
                <a:latin typeface="Edwardian Script ITC" pitchFamily="66" charset="0"/>
              </a:rPr>
              <a:t>Accetta  il  cambio  il  priore</a:t>
            </a:r>
            <a:r>
              <a:rPr lang="it-IT" sz="2800" b="1" dirty="0" smtClean="0">
                <a:solidFill>
                  <a:srgbClr val="993300"/>
                </a:solidFill>
                <a:latin typeface="Edwardian Script ITC" pitchFamily="66" charset="0"/>
              </a:rPr>
              <a:t> , </a:t>
            </a:r>
            <a:endParaRPr lang="it-IT" sz="4800" b="1" dirty="0" smtClean="0">
              <a:solidFill>
                <a:srgbClr val="993300"/>
              </a:solidFill>
              <a:latin typeface="Edwardian Script ITC" pitchFamily="66" charset="0"/>
            </a:endParaRPr>
          </a:p>
          <a:p>
            <a:r>
              <a:rPr lang="it-IT" sz="4800" b="1" dirty="0" smtClean="0">
                <a:solidFill>
                  <a:srgbClr val="993300"/>
                </a:solidFill>
                <a:latin typeface="Edwardian Script ITC" pitchFamily="66" charset="0"/>
              </a:rPr>
              <a:t>poveretto ...</a:t>
            </a:r>
            <a:endParaRPr lang="it-IT" sz="4800" b="1" dirty="0">
              <a:solidFill>
                <a:srgbClr val="993300"/>
              </a:solidFill>
              <a:latin typeface="Edwardian Script ITC" pitchFamily="66" charset="0"/>
            </a:endParaRPr>
          </a:p>
        </p:txBody>
      </p:sp>
    </p:spTree>
  </p:cSld>
  <p:clrMapOvr>
    <a:masterClrMapping/>
  </p:clrMapOvr>
  <p:transition advTm="7000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:\IL REGALO DEL VENTO TRAMONTANO\GEPPONE.jpg"/>
          <p:cNvPicPr>
            <a:picLocks noChangeAspect="1" noChangeArrowheads="1"/>
          </p:cNvPicPr>
          <p:nvPr/>
        </p:nvPicPr>
        <p:blipFill>
          <a:blip r:embed="rId2" cstate="print"/>
          <a:srcRect t="10281" r="18626"/>
          <a:stretch>
            <a:fillRect/>
          </a:stretch>
        </p:blipFill>
        <p:spPr bwMode="auto">
          <a:xfrm rot="21169648">
            <a:off x="318884" y="1055768"/>
            <a:ext cx="1463229" cy="221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4100" name="Picture 4" descr="H:\IL REGALO DEL VENTO TRAMONTANO\PRIORE.jpg"/>
          <p:cNvPicPr>
            <a:picLocks noChangeAspect="1" noChangeArrowheads="1"/>
          </p:cNvPicPr>
          <p:nvPr/>
        </p:nvPicPr>
        <p:blipFill>
          <a:blip r:embed="rId3" cstate="print"/>
          <a:srcRect l="3864" t="8421" r="22716" b="7355"/>
          <a:stretch>
            <a:fillRect/>
          </a:stretch>
        </p:blipFill>
        <p:spPr bwMode="auto">
          <a:xfrm rot="430702">
            <a:off x="593488" y="3719479"/>
            <a:ext cx="1241408" cy="196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101" name="Picture 5" descr="H:\IL REGALO DEL VENTO TRAMONTANO\ROSINA.jpg"/>
          <p:cNvPicPr>
            <a:picLocks noChangeAspect="1" noChangeArrowheads="1"/>
          </p:cNvPicPr>
          <p:nvPr/>
        </p:nvPicPr>
        <p:blipFill>
          <a:blip r:embed="rId4" cstate="print"/>
          <a:srcRect l="12679" t="-4" r="7024"/>
          <a:stretch>
            <a:fillRect/>
          </a:stretch>
        </p:blipFill>
        <p:spPr bwMode="auto">
          <a:xfrm rot="376855">
            <a:off x="2042686" y="1160025"/>
            <a:ext cx="1082901" cy="185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4104" name="Picture 8" descr="C:\Documents and Settings\Administrator\Documenti\IL REGALO DEL VENTO TRAMONTANO\VENTO 001.jpg"/>
          <p:cNvPicPr>
            <a:picLocks noChangeAspect="1" noChangeArrowheads="1"/>
          </p:cNvPicPr>
          <p:nvPr/>
        </p:nvPicPr>
        <p:blipFill>
          <a:blip r:embed="rId5" cstate="print"/>
          <a:srcRect l="4621" t="13430" r="14506" b="26136"/>
          <a:stretch>
            <a:fillRect/>
          </a:stretch>
        </p:blipFill>
        <p:spPr bwMode="auto">
          <a:xfrm rot="674170">
            <a:off x="6628200" y="654457"/>
            <a:ext cx="2030226" cy="208823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105" name="Picture 9" descr="C:\Documents and Settings\Administrator\Documenti\IL REGALO DEL VENTO TRAMONTANO\MOGLIE DEL VENTO 001.jpg"/>
          <p:cNvPicPr>
            <a:picLocks noChangeAspect="1" noChangeArrowheads="1"/>
          </p:cNvPicPr>
          <p:nvPr/>
        </p:nvPicPr>
        <p:blipFill>
          <a:blip r:embed="rId6" cstate="print"/>
          <a:srcRect l="30189" t="16881" r="20755" b="38969"/>
          <a:stretch>
            <a:fillRect/>
          </a:stretch>
        </p:blipFill>
        <p:spPr bwMode="auto">
          <a:xfrm rot="764151">
            <a:off x="6774671" y="4167423"/>
            <a:ext cx="1914606" cy="125185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6" name="Picture 2" descr="H:\IL REGALO DEL VENTO TRAMONTANO\GIGANTE.jpg"/>
          <p:cNvPicPr>
            <a:picLocks noChangeAspect="1" noChangeArrowheads="1"/>
          </p:cNvPicPr>
          <p:nvPr/>
        </p:nvPicPr>
        <p:blipFill>
          <a:blip r:embed="rId7" cstate="print"/>
          <a:srcRect r="2857"/>
          <a:stretch>
            <a:fillRect/>
          </a:stretch>
        </p:blipFill>
        <p:spPr bwMode="auto">
          <a:xfrm>
            <a:off x="3563888" y="1772816"/>
            <a:ext cx="2448272" cy="346799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 descr="H:\IL REGALO DEL VENTO TRAMONTANO\GIGANTEBIS.jpg"/>
          <p:cNvPicPr>
            <a:picLocks noChangeAspect="1" noChangeArrowheads="1"/>
          </p:cNvPicPr>
          <p:nvPr/>
        </p:nvPicPr>
        <p:blipFill>
          <a:blip r:embed="rId8" cstate="print"/>
          <a:srcRect t="66424" r="2857" b="2439"/>
          <a:stretch>
            <a:fillRect/>
          </a:stretch>
        </p:blipFill>
        <p:spPr bwMode="auto">
          <a:xfrm>
            <a:off x="3563888" y="4509120"/>
            <a:ext cx="2448272" cy="108012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0" name="CasellaDiTesto 9"/>
          <p:cNvSpPr txBox="1"/>
          <p:nvPr/>
        </p:nvSpPr>
        <p:spPr>
          <a:xfrm rot="869270">
            <a:off x="539552" y="908720"/>
            <a:ext cx="792088" cy="276999"/>
          </a:xfrm>
          <a:prstGeom prst="rect">
            <a:avLst/>
          </a:prstGeom>
          <a:solidFill>
            <a:srgbClr val="FFE6CD"/>
          </a:solidFill>
          <a:ln w="25400" cap="rnd" cmpd="dbl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i="1" dirty="0" err="1" smtClean="0">
                <a:solidFill>
                  <a:schemeClr val="accent6">
                    <a:lumMod val="50000"/>
                  </a:schemeClr>
                </a:solidFill>
                <a:latin typeface="Blackadder ITC" pitchFamily="82" charset="0"/>
              </a:rPr>
              <a:t>Geppone</a:t>
            </a:r>
            <a:endParaRPr lang="it-IT" sz="1200" b="1" i="1" dirty="0">
              <a:solidFill>
                <a:schemeClr val="accent6">
                  <a:lumMod val="50000"/>
                </a:schemeClr>
              </a:solidFill>
              <a:latin typeface="Blackadder ITC" pitchFamily="82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 rot="21251782">
            <a:off x="2195736" y="2996952"/>
            <a:ext cx="783704" cy="279648"/>
          </a:xfrm>
          <a:prstGeom prst="rect">
            <a:avLst/>
          </a:prstGeom>
          <a:solidFill>
            <a:srgbClr val="FFE6CD"/>
          </a:solidFill>
          <a:ln w="25400" cap="rnd" cmpd="dbl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i="1" dirty="0" err="1" smtClean="0">
                <a:solidFill>
                  <a:schemeClr val="accent6">
                    <a:lumMod val="50000"/>
                  </a:schemeClr>
                </a:solidFill>
                <a:latin typeface="Blackadder ITC" pitchFamily="82" charset="0"/>
              </a:rPr>
              <a:t>Rosina</a:t>
            </a:r>
            <a:endParaRPr lang="it-IT" sz="1200" b="1" i="1" dirty="0">
              <a:solidFill>
                <a:schemeClr val="accent6">
                  <a:lumMod val="50000"/>
                </a:schemeClr>
              </a:solidFill>
              <a:latin typeface="Blackadder ITC" pitchFamily="82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 rot="20934769">
            <a:off x="4087186" y="5446791"/>
            <a:ext cx="792088" cy="276999"/>
          </a:xfrm>
          <a:prstGeom prst="rect">
            <a:avLst/>
          </a:prstGeom>
          <a:solidFill>
            <a:srgbClr val="FFE6CD"/>
          </a:solidFill>
          <a:ln w="25400" cap="rnd" cmpd="dbl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i="1" dirty="0" smtClean="0">
                <a:solidFill>
                  <a:schemeClr val="accent6">
                    <a:lumMod val="50000"/>
                  </a:schemeClr>
                </a:solidFill>
                <a:latin typeface="Blackadder ITC" pitchFamily="82" charset="0"/>
              </a:rPr>
              <a:t>Gigante</a:t>
            </a:r>
            <a:endParaRPr lang="it-IT" sz="1200" b="1" i="1" dirty="0">
              <a:solidFill>
                <a:schemeClr val="accent6">
                  <a:lumMod val="50000"/>
                </a:schemeClr>
              </a:solidFill>
              <a:latin typeface="Blackadder ITC" pitchFamily="82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 rot="20934769">
            <a:off x="1062850" y="5518799"/>
            <a:ext cx="792088" cy="276999"/>
          </a:xfrm>
          <a:prstGeom prst="rect">
            <a:avLst/>
          </a:prstGeom>
          <a:solidFill>
            <a:srgbClr val="FFE6CD"/>
          </a:solidFill>
          <a:ln w="25400" cap="rnd" cmpd="dbl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i="1" dirty="0" smtClean="0">
                <a:solidFill>
                  <a:schemeClr val="accent6">
                    <a:lumMod val="50000"/>
                  </a:schemeClr>
                </a:solidFill>
                <a:latin typeface="Blackadder ITC" pitchFamily="82" charset="0"/>
              </a:rPr>
              <a:t>Priore</a:t>
            </a:r>
            <a:endParaRPr lang="it-IT" sz="1200" b="1" i="1" dirty="0">
              <a:solidFill>
                <a:schemeClr val="accent6">
                  <a:lumMod val="50000"/>
                </a:schemeClr>
              </a:solidFill>
              <a:latin typeface="Blackadder ITC" pitchFamily="82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 rot="848382">
            <a:off x="7465923" y="2755950"/>
            <a:ext cx="1164299" cy="276999"/>
          </a:xfrm>
          <a:prstGeom prst="rect">
            <a:avLst/>
          </a:prstGeom>
          <a:solidFill>
            <a:srgbClr val="FFE6CD"/>
          </a:solidFill>
          <a:ln w="25400" cap="rnd" cmpd="dbl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i="1" dirty="0" smtClean="0">
                <a:solidFill>
                  <a:schemeClr val="accent6">
                    <a:lumMod val="50000"/>
                  </a:schemeClr>
                </a:solidFill>
                <a:latin typeface="Blackadder ITC" pitchFamily="82" charset="0"/>
              </a:rPr>
              <a:t>Vento Tramontano</a:t>
            </a:r>
            <a:endParaRPr lang="it-IT" sz="1200" b="1" i="1" dirty="0">
              <a:solidFill>
                <a:schemeClr val="accent6">
                  <a:lumMod val="50000"/>
                </a:schemeClr>
              </a:solidFill>
              <a:latin typeface="Blackadder ITC" pitchFamily="82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 rot="20934769">
            <a:off x="7446013" y="5282170"/>
            <a:ext cx="1326681" cy="276999"/>
          </a:xfrm>
          <a:prstGeom prst="rect">
            <a:avLst/>
          </a:prstGeom>
          <a:solidFill>
            <a:srgbClr val="FFE6CD"/>
          </a:solidFill>
          <a:ln w="25400" cap="rnd" cmpd="dbl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i="1" dirty="0" smtClean="0">
                <a:solidFill>
                  <a:schemeClr val="accent6">
                    <a:lumMod val="50000"/>
                  </a:schemeClr>
                </a:solidFill>
                <a:latin typeface="Blackadder ITC" pitchFamily="82" charset="0"/>
              </a:rPr>
              <a:t>Moglie  del  vento</a:t>
            </a:r>
            <a:endParaRPr lang="it-IT" sz="1200" b="1" i="1" dirty="0">
              <a:solidFill>
                <a:schemeClr val="accent6">
                  <a:lumMod val="50000"/>
                </a:schemeClr>
              </a:solidFill>
              <a:latin typeface="Blackadder ITC" pitchFamily="82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491880" y="620688"/>
            <a:ext cx="2592287" cy="584775"/>
          </a:xfrm>
          <a:prstGeom prst="rect">
            <a:avLst/>
          </a:prstGeom>
          <a:solidFill>
            <a:srgbClr val="FFE6CD"/>
          </a:solidFill>
          <a:ln w="76200" cap="rnd" cmpd="dbl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 smtClean="0">
                <a:solidFill>
                  <a:schemeClr val="accent6">
                    <a:lumMod val="50000"/>
                  </a:schemeClr>
                </a:solidFill>
                <a:latin typeface="Blackadder ITC" pitchFamily="82" charset="0"/>
              </a:rPr>
              <a:t> Personaggi</a:t>
            </a:r>
            <a:endParaRPr lang="it-IT" sz="3200" b="1" i="1" dirty="0">
              <a:solidFill>
                <a:schemeClr val="accent6">
                  <a:lumMod val="50000"/>
                </a:schemeClr>
              </a:solidFill>
              <a:latin typeface="Blackadder ITC" pitchFamily="82" charset="0"/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ala pranzo priore.jpg"/>
          <p:cNvPicPr>
            <a:picLocks noChangeAspect="1"/>
          </p:cNvPicPr>
          <p:nvPr/>
        </p:nvPicPr>
        <p:blipFill>
          <a:blip r:embed="rId2" cstate="print"/>
          <a:srcRect r="2751"/>
          <a:stretch>
            <a:fillRect/>
          </a:stretch>
        </p:blipFill>
        <p:spPr>
          <a:xfrm>
            <a:off x="395536" y="260648"/>
            <a:ext cx="8424936" cy="6318702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Administrator\Documenti\IL REGALO DEL VENTO TRAMONTANO\ROSINA ALLEGRA 001.jpg"/>
          <p:cNvPicPr>
            <a:picLocks noChangeAspect="1" noChangeArrowheads="1"/>
          </p:cNvPicPr>
          <p:nvPr/>
        </p:nvPicPr>
        <p:blipFill>
          <a:blip r:embed="rId2" cstate="print"/>
          <a:srcRect l="20382" r="20325" b="47499"/>
          <a:stretch>
            <a:fillRect/>
          </a:stretch>
        </p:blipFill>
        <p:spPr bwMode="auto">
          <a:xfrm rot="496143">
            <a:off x="6156176" y="3429000"/>
            <a:ext cx="1872208" cy="228175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" name="Picture 3" descr="C:\Documents and Settings\Administrator\Documenti\IL REGALO DEL VENTO TRAMONTANO\PRIORE SORPRESO.jpg"/>
          <p:cNvPicPr>
            <a:picLocks noChangeAspect="1" noChangeArrowheads="1"/>
          </p:cNvPicPr>
          <p:nvPr/>
        </p:nvPicPr>
        <p:blipFill>
          <a:blip r:embed="rId3" cstate="print"/>
          <a:srcRect l="17545" t="2019" r="29647" b="53557"/>
          <a:stretch>
            <a:fillRect/>
          </a:stretch>
        </p:blipFill>
        <p:spPr bwMode="auto">
          <a:xfrm rot="21261904" flipH="1">
            <a:off x="1097838" y="3176335"/>
            <a:ext cx="2319249" cy="268544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Fumetto 2 4"/>
          <p:cNvSpPr/>
          <p:nvPr/>
        </p:nvSpPr>
        <p:spPr>
          <a:xfrm>
            <a:off x="395536" y="404664"/>
            <a:ext cx="4464496" cy="2160240"/>
          </a:xfrm>
          <a:prstGeom prst="wedgeRoundRectCallout">
            <a:avLst>
              <a:gd name="adj1" fmla="val -16932"/>
              <a:gd name="adj2" fmla="val 83616"/>
              <a:gd name="adj3" fmla="val 16667"/>
            </a:avLst>
          </a:prstGeom>
          <a:solidFill>
            <a:srgbClr val="FFFFFF"/>
          </a:solidFill>
          <a:ln w="57150">
            <a:solidFill>
              <a:srgbClr val="6E97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Fumetto 2 5"/>
          <p:cNvSpPr/>
          <p:nvPr/>
        </p:nvSpPr>
        <p:spPr>
          <a:xfrm>
            <a:off x="5580112" y="1556792"/>
            <a:ext cx="2592288" cy="1152128"/>
          </a:xfrm>
          <a:prstGeom prst="wedgeRoundRectCallout">
            <a:avLst>
              <a:gd name="adj1" fmla="val 9389"/>
              <a:gd name="adj2" fmla="val 115762"/>
              <a:gd name="adj3" fmla="val 16667"/>
            </a:avLst>
          </a:prstGeom>
          <a:solidFill>
            <a:srgbClr val="FFFFFF"/>
          </a:solidFill>
          <a:ln w="57150">
            <a:solidFill>
              <a:srgbClr val="6E97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755576" y="692696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ook Antiqua" pitchFamily="18" charset="0"/>
              </a:rPr>
              <a:t>DAMMI  CODESTA  SCATOLINA  </a:t>
            </a:r>
            <a:r>
              <a:rPr lang="it-IT" sz="2400" dirty="0" err="1" smtClean="0">
                <a:latin typeface="Book Antiqua" pitchFamily="18" charset="0"/>
              </a:rPr>
              <a:t>D’ORO</a:t>
            </a:r>
            <a:r>
              <a:rPr lang="it-IT" sz="2400" dirty="0" smtClean="0">
                <a:latin typeface="Book Antiqua" pitchFamily="18" charset="0"/>
              </a:rPr>
              <a:t>  E RIPRENDITI QUESTA </a:t>
            </a:r>
            <a:r>
              <a:rPr lang="it-IT" sz="2400" dirty="0" err="1" smtClean="0">
                <a:latin typeface="Book Antiqua" pitchFamily="18" charset="0"/>
              </a:rPr>
              <a:t>D’ARGENTO</a:t>
            </a:r>
            <a:r>
              <a:rPr lang="it-IT" sz="2400" dirty="0" smtClean="0">
                <a:latin typeface="Book Antiqua" pitchFamily="18" charset="0"/>
              </a:rPr>
              <a:t> .</a:t>
            </a:r>
            <a:endParaRPr lang="it-IT" sz="2400" dirty="0">
              <a:latin typeface="Book Antiqua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724128" y="177281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ook Antiqua" pitchFamily="18" charset="0"/>
              </a:rPr>
              <a:t>GRAZIE E ARRIVEDERCI.</a:t>
            </a:r>
            <a:endParaRPr lang="it-IT" sz="2400" dirty="0">
              <a:latin typeface="Book Antiqua" pitchFamily="18" charset="0"/>
            </a:endParaRPr>
          </a:p>
        </p:txBody>
      </p:sp>
      <p:pic>
        <p:nvPicPr>
          <p:cNvPr id="8" name="Immagine 7" descr="scatole.jpg"/>
          <p:cNvPicPr>
            <a:picLocks noChangeAspect="1"/>
          </p:cNvPicPr>
          <p:nvPr/>
        </p:nvPicPr>
        <p:blipFill>
          <a:blip r:embed="rId4" cstate="print"/>
          <a:srcRect l="31100" t="51084" r="31888" b="17481"/>
          <a:stretch>
            <a:fillRect/>
          </a:stretch>
        </p:blipFill>
        <p:spPr>
          <a:xfrm>
            <a:off x="4067944" y="4005064"/>
            <a:ext cx="1296144" cy="79974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Immagine 9" descr="scatole.jpg"/>
          <p:cNvPicPr>
            <a:picLocks noChangeAspect="1"/>
          </p:cNvPicPr>
          <p:nvPr/>
        </p:nvPicPr>
        <p:blipFill>
          <a:blip r:embed="rId5" cstate="print"/>
          <a:srcRect l="35038" t="12061" r="28738" b="55420"/>
          <a:stretch>
            <a:fillRect/>
          </a:stretch>
        </p:blipFill>
        <p:spPr>
          <a:xfrm rot="185043">
            <a:off x="4018948" y="5121341"/>
            <a:ext cx="1368152" cy="892273"/>
          </a:xfrm>
          <a:prstGeom prst="rect">
            <a:avLst/>
          </a:prstGeom>
          <a:effectLst>
            <a:glow rad="228600">
              <a:srgbClr val="FFC000">
                <a:alpha val="40000"/>
              </a:srgbClr>
            </a:glow>
          </a:effectLst>
        </p:spPr>
      </p:pic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:\IL REGALO DEL VENTO TRAMONTANO\GIGANTE2.jpg"/>
          <p:cNvPicPr>
            <a:picLocks noChangeAspect="1" noChangeArrowheads="1"/>
          </p:cNvPicPr>
          <p:nvPr/>
        </p:nvPicPr>
        <p:blipFill>
          <a:blip r:embed="rId2" cstate="print"/>
          <a:srcRect l="4610" t="1808" r="18554" b="17791"/>
          <a:stretch>
            <a:fillRect/>
          </a:stretch>
        </p:blipFill>
        <p:spPr bwMode="auto">
          <a:xfrm>
            <a:off x="2195736" y="476672"/>
            <a:ext cx="3600401" cy="55446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Fumetto 2 5"/>
          <p:cNvSpPr/>
          <p:nvPr/>
        </p:nvSpPr>
        <p:spPr>
          <a:xfrm rot="281137">
            <a:off x="6660232" y="3140968"/>
            <a:ext cx="2232248" cy="1368152"/>
          </a:xfrm>
          <a:prstGeom prst="wedgeRoundRectCallout">
            <a:avLst>
              <a:gd name="adj1" fmla="val 3351"/>
              <a:gd name="adj2" fmla="val 110369"/>
              <a:gd name="adj3" fmla="val 16667"/>
            </a:avLst>
          </a:prstGeom>
          <a:solidFill>
            <a:srgbClr val="FFFFFF"/>
          </a:solidFill>
          <a:ln w="57150">
            <a:solidFill>
              <a:srgbClr val="6E97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95536" y="27089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 rot="302632">
            <a:off x="6876256" y="3284984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ook Antiqua" pitchFamily="18" charset="0"/>
              </a:rPr>
              <a:t>AHI!</a:t>
            </a:r>
          </a:p>
          <a:p>
            <a:r>
              <a:rPr lang="it-IT" sz="2400" dirty="0" smtClean="0">
                <a:latin typeface="Book Antiqua" pitchFamily="18" charset="0"/>
              </a:rPr>
              <a:t>CHE DOLORE …</a:t>
            </a:r>
            <a:endParaRPr lang="it-IT" sz="2400" dirty="0">
              <a:latin typeface="Book Antiqua" pitchFamily="18" charset="0"/>
            </a:endParaRPr>
          </a:p>
        </p:txBody>
      </p:sp>
      <p:sp>
        <p:nvSpPr>
          <p:cNvPr id="11" name="Fumetto 4 10"/>
          <p:cNvSpPr/>
          <p:nvPr/>
        </p:nvSpPr>
        <p:spPr>
          <a:xfrm>
            <a:off x="827584" y="0"/>
            <a:ext cx="5832648" cy="6021288"/>
          </a:xfrm>
          <a:prstGeom prst="cloudCallout">
            <a:avLst>
              <a:gd name="adj1" fmla="val -27"/>
              <a:gd name="adj2" fmla="val 56595"/>
            </a:avLst>
          </a:prstGeom>
          <a:noFill/>
          <a:ln>
            <a:solidFill>
              <a:srgbClr val="FFB469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Picture 3" descr="H:\IL REGALO DEL VENTO TRAMONTANO\PRIORE PIANGENTE 001.jpg"/>
          <p:cNvPicPr>
            <a:picLocks noChangeAspect="1" noChangeArrowheads="1"/>
          </p:cNvPicPr>
          <p:nvPr/>
        </p:nvPicPr>
        <p:blipFill>
          <a:blip r:embed="rId3" cstate="print"/>
          <a:srcRect l="24088" t="673" r="29589" b="67692"/>
          <a:stretch>
            <a:fillRect/>
          </a:stretch>
        </p:blipFill>
        <p:spPr bwMode="auto">
          <a:xfrm rot="726550">
            <a:off x="5790631" y="4665738"/>
            <a:ext cx="1886836" cy="1773625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2" name="Immagine 11" descr="scatola oro.jpg"/>
          <p:cNvPicPr>
            <a:picLocks noChangeAspect="1"/>
          </p:cNvPicPr>
          <p:nvPr/>
        </p:nvPicPr>
        <p:blipFill>
          <a:blip r:embed="rId4" cstate="print"/>
          <a:srcRect t="29639" r="29304" b="46850"/>
          <a:stretch>
            <a:fillRect/>
          </a:stretch>
        </p:blipFill>
        <p:spPr>
          <a:xfrm>
            <a:off x="2483768" y="5404859"/>
            <a:ext cx="2592288" cy="1453141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:\IL REGALO DEL VENTO TRAMONTANO\GEPPONE ALLEGRO 001.jpg"/>
          <p:cNvPicPr>
            <a:picLocks noChangeAspect="1" noChangeArrowheads="1"/>
          </p:cNvPicPr>
          <p:nvPr/>
        </p:nvPicPr>
        <p:blipFill>
          <a:blip r:embed="rId2" cstate="print"/>
          <a:srcRect l="13868" t="13462" r="34250" b="44134"/>
          <a:stretch>
            <a:fillRect/>
          </a:stretch>
        </p:blipFill>
        <p:spPr bwMode="auto">
          <a:xfrm rot="20994540">
            <a:off x="1691680" y="3284984"/>
            <a:ext cx="2176241" cy="244827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" name="Picture 4" descr="C:\Documents and Settings\Administrator\Documenti\IL REGALO DEL VENTO TRAMONTANO\ROSINA ALLEGRA 001.jpg"/>
          <p:cNvPicPr>
            <a:picLocks noChangeAspect="1" noChangeArrowheads="1"/>
          </p:cNvPicPr>
          <p:nvPr/>
        </p:nvPicPr>
        <p:blipFill>
          <a:blip r:embed="rId3" cstate="print"/>
          <a:srcRect l="20382" r="20325" b="47499"/>
          <a:stretch>
            <a:fillRect/>
          </a:stretch>
        </p:blipFill>
        <p:spPr bwMode="auto">
          <a:xfrm rot="496143">
            <a:off x="5086391" y="3335747"/>
            <a:ext cx="1872208" cy="228175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Fumetto 2 4"/>
          <p:cNvSpPr/>
          <p:nvPr/>
        </p:nvSpPr>
        <p:spPr>
          <a:xfrm>
            <a:off x="251520" y="1484784"/>
            <a:ext cx="3096344" cy="1800200"/>
          </a:xfrm>
          <a:prstGeom prst="wedgeRoundRectCallout">
            <a:avLst>
              <a:gd name="adj1" fmla="val -1833"/>
              <a:gd name="adj2" fmla="val 76872"/>
              <a:gd name="adj3" fmla="val 16667"/>
            </a:avLst>
          </a:prstGeom>
          <a:solidFill>
            <a:srgbClr val="FFFFFF"/>
          </a:solidFill>
          <a:ln w="57150">
            <a:solidFill>
              <a:srgbClr val="6E97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400" dirty="0">
              <a:latin typeface="Book Antiqua" pitchFamily="18" charset="0"/>
            </a:endParaRPr>
          </a:p>
        </p:txBody>
      </p:sp>
      <p:sp>
        <p:nvSpPr>
          <p:cNvPr id="6" name="Fumetto 2 5"/>
          <p:cNvSpPr/>
          <p:nvPr/>
        </p:nvSpPr>
        <p:spPr>
          <a:xfrm>
            <a:off x="4788024" y="692696"/>
            <a:ext cx="3456384" cy="2088232"/>
          </a:xfrm>
          <a:prstGeom prst="wedgeRoundRectCallout">
            <a:avLst>
              <a:gd name="adj1" fmla="val 2121"/>
              <a:gd name="adj2" fmla="val 99938"/>
              <a:gd name="adj3" fmla="val 16667"/>
            </a:avLst>
          </a:prstGeom>
          <a:solidFill>
            <a:srgbClr val="FFFFFF"/>
          </a:solidFill>
          <a:ln w="57150">
            <a:solidFill>
              <a:srgbClr val="6E97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95536" y="1844824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ook Antiqua" pitchFamily="18" charset="0"/>
              </a:rPr>
              <a:t>ALLORA ,         COM’ È  ANDATA  </a:t>
            </a:r>
          </a:p>
          <a:p>
            <a:r>
              <a:rPr lang="it-IT" sz="2400" dirty="0" smtClean="0">
                <a:latin typeface="Book Antiqua" pitchFamily="18" charset="0"/>
              </a:rPr>
              <a:t>ROSINA  ?</a:t>
            </a:r>
            <a:endParaRPr lang="it-IT" sz="2400" dirty="0">
              <a:latin typeface="Book Antiqua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004048" y="980728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ook Antiqua" pitchFamily="18" charset="0"/>
              </a:rPr>
              <a:t>BENISSIMO!!!!!</a:t>
            </a:r>
          </a:p>
          <a:p>
            <a:r>
              <a:rPr lang="it-IT" sz="2400" dirty="0" smtClean="0">
                <a:latin typeface="Book Antiqua" pitchFamily="18" charset="0"/>
              </a:rPr>
              <a:t>SONO  SCAPPATI</a:t>
            </a:r>
          </a:p>
          <a:p>
            <a:r>
              <a:rPr lang="it-IT" sz="2400" dirty="0" smtClean="0">
                <a:latin typeface="Book Antiqua" pitchFamily="18" charset="0"/>
              </a:rPr>
              <a:t>TUTTI  E  ... COME </a:t>
            </a:r>
          </a:p>
          <a:p>
            <a:r>
              <a:rPr lang="it-IT" sz="2400" dirty="0" smtClean="0">
                <a:latin typeface="Book Antiqua" pitchFamily="18" charset="0"/>
              </a:rPr>
              <a:t> STRILLAVANO …</a:t>
            </a:r>
            <a:endParaRPr lang="it-IT" sz="2400" dirty="0">
              <a:latin typeface="Book Antiqua" pitchFamily="18" charset="0"/>
            </a:endParaRPr>
          </a:p>
        </p:txBody>
      </p:sp>
      <p:pic>
        <p:nvPicPr>
          <p:cNvPr id="9" name="Immagine 8" descr="scatole.jpg"/>
          <p:cNvPicPr>
            <a:picLocks noChangeAspect="1"/>
          </p:cNvPicPr>
          <p:nvPr/>
        </p:nvPicPr>
        <p:blipFill>
          <a:blip r:embed="rId4" cstate="print"/>
          <a:srcRect l="31100" t="51084" r="31888" b="17481"/>
          <a:stretch>
            <a:fillRect/>
          </a:stretch>
        </p:blipFill>
        <p:spPr>
          <a:xfrm>
            <a:off x="5004048" y="5517232"/>
            <a:ext cx="1296144" cy="79974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827584" y="548680"/>
            <a:ext cx="7488832" cy="5832648"/>
          </a:xfrm>
          <a:prstGeom prst="roundRect">
            <a:avLst/>
          </a:prstGeom>
          <a:solidFill>
            <a:srgbClr val="FFE6CD"/>
          </a:solidFill>
          <a:ln w="76200">
            <a:solidFill>
              <a:srgbClr val="9933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9933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115616" y="1052736"/>
            <a:ext cx="69127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>
                <a:solidFill>
                  <a:srgbClr val="993300"/>
                </a:solidFill>
                <a:latin typeface="Edwardian Script ITC" pitchFamily="66" charset="0"/>
              </a:rPr>
              <a:t>E  brava  </a:t>
            </a:r>
            <a:r>
              <a:rPr lang="it-IT" sz="4800" b="1" dirty="0" err="1" smtClean="0">
                <a:solidFill>
                  <a:srgbClr val="993300"/>
                </a:solidFill>
                <a:latin typeface="Edwardian Script ITC" pitchFamily="66" charset="0"/>
              </a:rPr>
              <a:t>Rosina</a:t>
            </a:r>
            <a:r>
              <a:rPr lang="it-IT" sz="4800" b="1" dirty="0" smtClean="0">
                <a:solidFill>
                  <a:srgbClr val="993300"/>
                </a:solidFill>
                <a:latin typeface="Edwardian Script ITC" pitchFamily="66" charset="0"/>
              </a:rPr>
              <a:t>  e  bravo  </a:t>
            </a:r>
            <a:r>
              <a:rPr lang="it-IT" sz="4800" b="1" dirty="0" err="1" smtClean="0">
                <a:solidFill>
                  <a:srgbClr val="993300"/>
                </a:solidFill>
                <a:latin typeface="Edwardian Script ITC" pitchFamily="66" charset="0"/>
              </a:rPr>
              <a:t>Geppone</a:t>
            </a:r>
            <a:endParaRPr lang="it-IT" sz="4800" b="1" dirty="0" smtClean="0">
              <a:solidFill>
                <a:srgbClr val="993300"/>
              </a:solidFill>
              <a:latin typeface="Edwardian Script ITC" pitchFamily="66" charset="0"/>
            </a:endParaRPr>
          </a:p>
          <a:p>
            <a:endParaRPr lang="it-IT" sz="2800" b="1" dirty="0" smtClean="0">
              <a:solidFill>
                <a:srgbClr val="993300"/>
              </a:solidFill>
              <a:latin typeface="Edwardian Script ITC" pitchFamily="66" charset="0"/>
            </a:endParaRPr>
          </a:p>
          <a:p>
            <a:r>
              <a:rPr lang="it-IT" sz="4800" b="1" dirty="0" smtClean="0">
                <a:solidFill>
                  <a:srgbClr val="993300"/>
                </a:solidFill>
                <a:latin typeface="Edwardian Script ITC" pitchFamily="66" charset="0"/>
              </a:rPr>
              <a:t>Che  avete  punito  quel  gran  </a:t>
            </a:r>
            <a:r>
              <a:rPr lang="it-IT" sz="4800" b="1" dirty="0" err="1" smtClean="0">
                <a:solidFill>
                  <a:srgbClr val="993300"/>
                </a:solidFill>
                <a:latin typeface="Edwardian Script ITC" pitchFamily="66" charset="0"/>
              </a:rPr>
              <a:t>cattivone</a:t>
            </a:r>
            <a:r>
              <a:rPr lang="it-IT" sz="4800" b="1" dirty="0" smtClean="0">
                <a:solidFill>
                  <a:srgbClr val="993300"/>
                </a:solidFill>
                <a:latin typeface="Edwardian Script ITC" pitchFamily="66" charset="0"/>
              </a:rPr>
              <a:t>.</a:t>
            </a:r>
          </a:p>
          <a:p>
            <a:endParaRPr lang="it-IT" sz="2800" b="1" dirty="0" smtClean="0">
              <a:solidFill>
                <a:srgbClr val="993300"/>
              </a:solidFill>
              <a:latin typeface="Edwardian Script ITC" pitchFamily="66" charset="0"/>
            </a:endParaRPr>
          </a:p>
          <a:p>
            <a:r>
              <a:rPr lang="it-IT" sz="4800" b="1" dirty="0" smtClean="0">
                <a:solidFill>
                  <a:srgbClr val="993300"/>
                </a:solidFill>
                <a:latin typeface="Edwardian Script ITC" pitchFamily="66" charset="0"/>
              </a:rPr>
              <a:t>Adesso  tornate  dai  figli  in  campagna</a:t>
            </a:r>
          </a:p>
          <a:p>
            <a:endParaRPr lang="it-IT" sz="2800" b="1" dirty="0" smtClean="0">
              <a:solidFill>
                <a:srgbClr val="993300"/>
              </a:solidFill>
              <a:latin typeface="Edwardian Script ITC" pitchFamily="66" charset="0"/>
            </a:endParaRPr>
          </a:p>
          <a:p>
            <a:r>
              <a:rPr lang="it-IT" sz="4800" b="1" dirty="0" smtClean="0">
                <a:solidFill>
                  <a:srgbClr val="993300"/>
                </a:solidFill>
                <a:latin typeface="Edwardian Script ITC" pitchFamily="66" charset="0"/>
              </a:rPr>
              <a:t>Godete  </a:t>
            </a:r>
            <a:r>
              <a:rPr lang="it-IT" sz="4800" b="1" dirty="0" err="1" smtClean="0">
                <a:solidFill>
                  <a:srgbClr val="993300"/>
                </a:solidFill>
                <a:latin typeface="Edwardian Script ITC" pitchFamily="66" charset="0"/>
              </a:rPr>
              <a:t>godete</a:t>
            </a:r>
            <a:r>
              <a:rPr lang="it-IT" sz="4800" b="1" dirty="0" smtClean="0">
                <a:solidFill>
                  <a:srgbClr val="993300"/>
                </a:solidFill>
                <a:latin typeface="Edwardian Script ITC" pitchFamily="66" charset="0"/>
              </a:rPr>
              <a:t>  la  vostra  cuccagna !</a:t>
            </a:r>
            <a:endParaRPr lang="it-IT" sz="4800" b="1" dirty="0">
              <a:solidFill>
                <a:srgbClr val="993300"/>
              </a:solidFill>
              <a:latin typeface="Edwardian Script ITC" pitchFamily="66" charset="0"/>
            </a:endParaRPr>
          </a:p>
        </p:txBody>
      </p:sp>
    </p:spTree>
  </p:cSld>
  <p:clrMapOvr>
    <a:masterClrMapping/>
  </p:clrMapOvr>
  <p:transition advTm="7000"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Administrator\Documenti\IL REGALO DEL VENTO TRAMONTANO\ROSINA ALLEGRA 001.jpg"/>
          <p:cNvPicPr>
            <a:picLocks noChangeAspect="1" noChangeArrowheads="1"/>
          </p:cNvPicPr>
          <p:nvPr/>
        </p:nvPicPr>
        <p:blipFill>
          <a:blip r:embed="rId2" cstate="print"/>
          <a:srcRect l="20382" r="20325" b="47499"/>
          <a:stretch>
            <a:fillRect/>
          </a:stretch>
        </p:blipFill>
        <p:spPr bwMode="auto">
          <a:xfrm rot="21103857" flipH="1">
            <a:off x="381719" y="326480"/>
            <a:ext cx="2168850" cy="2545749"/>
          </a:xfrm>
          <a:prstGeom prst="rect">
            <a:avLst/>
          </a:prstGeom>
          <a:noFill/>
          <a:effectLst>
            <a:glow rad="101600">
              <a:schemeClr val="accent6">
                <a:lumMod val="40000"/>
                <a:lumOff val="60000"/>
                <a:alpha val="60000"/>
              </a:schemeClr>
            </a:glow>
            <a:softEdge rad="317500"/>
          </a:effectLst>
        </p:spPr>
      </p:pic>
      <p:pic>
        <p:nvPicPr>
          <p:cNvPr id="4" name="Picture 3" descr="H:\IL REGALO DEL VENTO TRAMONTANO\GEPPONE ALLEGRO 001.jpg"/>
          <p:cNvPicPr>
            <a:picLocks noChangeAspect="1" noChangeArrowheads="1"/>
          </p:cNvPicPr>
          <p:nvPr/>
        </p:nvPicPr>
        <p:blipFill>
          <a:blip r:embed="rId3" cstate="print"/>
          <a:srcRect l="13868" t="13462" r="34250" b="44134"/>
          <a:stretch>
            <a:fillRect/>
          </a:stretch>
        </p:blipFill>
        <p:spPr bwMode="auto">
          <a:xfrm rot="605460" flipH="1">
            <a:off x="6283616" y="3992715"/>
            <a:ext cx="2415205" cy="2440438"/>
          </a:xfrm>
          <a:prstGeom prst="rect">
            <a:avLst/>
          </a:prstGeom>
          <a:noFill/>
          <a:effectLst>
            <a:glow rad="101600">
              <a:srgbClr val="ABC3DF">
                <a:alpha val="60000"/>
              </a:srgbClr>
            </a:glow>
            <a:softEdge rad="317500"/>
          </a:effectLst>
        </p:spPr>
      </p:pic>
      <p:sp>
        <p:nvSpPr>
          <p:cNvPr id="5" name="Onda 1 4"/>
          <p:cNvSpPr/>
          <p:nvPr/>
        </p:nvSpPr>
        <p:spPr>
          <a:xfrm rot="20532973">
            <a:off x="487478" y="1858619"/>
            <a:ext cx="8074100" cy="2808312"/>
          </a:xfrm>
          <a:prstGeom prst="wav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0" cmpd="tri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 rot="20691613">
            <a:off x="1124305" y="2392733"/>
            <a:ext cx="7161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600" b="1" i="1" dirty="0" smtClean="0">
                <a:solidFill>
                  <a:srgbClr val="9933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lackadder ITC" pitchFamily="82" charset="0"/>
              </a:rPr>
              <a:t>Fine</a:t>
            </a:r>
            <a:endParaRPr lang="it-IT" sz="9600" b="1" i="1" dirty="0">
              <a:solidFill>
                <a:srgbClr val="9933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lackadder ITC" pitchFamily="82" charset="0"/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27584" y="-66973"/>
            <a:ext cx="7488832" cy="692497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endParaRPr lang="it-IT" sz="2800" b="1" dirty="0" smtClean="0">
              <a:solidFill>
                <a:srgbClr val="993300"/>
              </a:solidFill>
              <a:latin typeface="Edwardian Script ITC" pitchFamily="66" charset="0"/>
            </a:endParaRPr>
          </a:p>
          <a:p>
            <a:endParaRPr lang="it-IT" sz="2800" b="1" dirty="0" smtClean="0">
              <a:solidFill>
                <a:srgbClr val="993300"/>
              </a:solidFill>
              <a:latin typeface="Edwardian Script ITC" pitchFamily="66" charset="0"/>
            </a:endParaRPr>
          </a:p>
          <a:p>
            <a:endParaRPr lang="it-IT" sz="2400" b="1" dirty="0" smtClean="0">
              <a:solidFill>
                <a:srgbClr val="993300"/>
              </a:solidFill>
              <a:latin typeface="Edwardian Script ITC" pitchFamily="66" charset="0"/>
            </a:endParaRPr>
          </a:p>
          <a:p>
            <a:pPr algn="just"/>
            <a:r>
              <a:rPr lang="it-IT" sz="2400" b="1" dirty="0" smtClean="0">
                <a:solidFill>
                  <a:srgbClr val="993300"/>
                </a:solidFill>
                <a:latin typeface="Edwardian Script ITC" pitchFamily="66" charset="0"/>
              </a:rPr>
              <a:t>Kelvin                            Marco                                 </a:t>
            </a:r>
            <a:r>
              <a:rPr lang="it-IT" sz="2400" b="1" dirty="0" err="1" smtClean="0">
                <a:solidFill>
                  <a:srgbClr val="993300"/>
                </a:solidFill>
                <a:latin typeface="Edwardian Script ITC" pitchFamily="66" charset="0"/>
              </a:rPr>
              <a:t>Ledio</a:t>
            </a:r>
            <a:r>
              <a:rPr lang="it-IT" sz="2400" b="1" dirty="0" smtClean="0">
                <a:solidFill>
                  <a:srgbClr val="993300"/>
                </a:solidFill>
                <a:latin typeface="Edwardian Script ITC" pitchFamily="66" charset="0"/>
              </a:rPr>
              <a:t>                          </a:t>
            </a:r>
          </a:p>
          <a:p>
            <a:pPr algn="just"/>
            <a:r>
              <a:rPr lang="it-IT" sz="2400" b="1" dirty="0" smtClean="0">
                <a:solidFill>
                  <a:srgbClr val="993300"/>
                </a:solidFill>
                <a:latin typeface="Edwardian Script ITC" pitchFamily="66" charset="0"/>
              </a:rPr>
              <a:t>Alice                              Chiara  P.                         Virginia</a:t>
            </a:r>
          </a:p>
          <a:p>
            <a:pPr algn="just"/>
            <a:r>
              <a:rPr lang="it-IT" sz="2400" b="1" dirty="0" smtClean="0">
                <a:solidFill>
                  <a:srgbClr val="993300"/>
                </a:solidFill>
                <a:latin typeface="Edwardian Script ITC" pitchFamily="66" charset="0"/>
              </a:rPr>
              <a:t>Alessandro B.              Giulia  P.                           Giulio</a:t>
            </a:r>
          </a:p>
          <a:p>
            <a:pPr algn="just"/>
            <a:r>
              <a:rPr lang="it-IT" sz="2400" b="1" dirty="0" smtClean="0">
                <a:solidFill>
                  <a:srgbClr val="993300"/>
                </a:solidFill>
                <a:latin typeface="Edwardian Script ITC" pitchFamily="66" charset="0"/>
              </a:rPr>
              <a:t>Edoardo                         Alessandro  S.                    Elena</a:t>
            </a:r>
          </a:p>
          <a:p>
            <a:pPr algn="just"/>
            <a:r>
              <a:rPr lang="it-IT" sz="2400" b="1" dirty="0" smtClean="0">
                <a:solidFill>
                  <a:srgbClr val="993300"/>
                </a:solidFill>
                <a:latin typeface="Edwardian Script ITC" pitchFamily="66" charset="0"/>
              </a:rPr>
              <a:t>Matteo  C.                    Mattia                                   Giulia  M.</a:t>
            </a:r>
          </a:p>
          <a:p>
            <a:pPr algn="just"/>
            <a:r>
              <a:rPr lang="it-IT" sz="2400" b="1" dirty="0" smtClean="0">
                <a:solidFill>
                  <a:srgbClr val="993300"/>
                </a:solidFill>
                <a:latin typeface="Edwardian Script ITC" pitchFamily="66" charset="0"/>
              </a:rPr>
              <a:t>Cristina                           Lucrezia                               Manuel</a:t>
            </a:r>
          </a:p>
          <a:p>
            <a:pPr algn="just"/>
            <a:r>
              <a:rPr lang="it-IT" sz="2400" b="1" dirty="0" smtClean="0">
                <a:solidFill>
                  <a:srgbClr val="993300"/>
                </a:solidFill>
                <a:latin typeface="Edwardian Script ITC" pitchFamily="66" charset="0"/>
              </a:rPr>
              <a:t>Niki                                 Diletta                                  Maria  Teresa</a:t>
            </a:r>
          </a:p>
          <a:p>
            <a:pPr algn="just"/>
            <a:r>
              <a:rPr lang="it-IT" sz="2400" b="1" dirty="0" smtClean="0">
                <a:solidFill>
                  <a:srgbClr val="993300"/>
                </a:solidFill>
                <a:latin typeface="Edwardian Script ITC" pitchFamily="66" charset="0"/>
              </a:rPr>
              <a:t>Enrico                             Matteo  B.                          </a:t>
            </a:r>
            <a:r>
              <a:rPr lang="it-IT" sz="2400" b="1" dirty="0" err="1" smtClean="0">
                <a:solidFill>
                  <a:srgbClr val="993300"/>
                </a:solidFill>
                <a:latin typeface="Edwardian Script ITC" pitchFamily="66" charset="0"/>
              </a:rPr>
              <a:t>Sophia</a:t>
            </a:r>
            <a:endParaRPr lang="it-IT" sz="2400" b="1" dirty="0" smtClean="0">
              <a:solidFill>
                <a:srgbClr val="993300"/>
              </a:solidFill>
              <a:latin typeface="Edwardian Script ITC" pitchFamily="66" charset="0"/>
            </a:endParaRPr>
          </a:p>
          <a:p>
            <a:pPr algn="just"/>
            <a:r>
              <a:rPr lang="it-IT" sz="2400" b="1" dirty="0" smtClean="0">
                <a:solidFill>
                  <a:srgbClr val="993300"/>
                </a:solidFill>
                <a:latin typeface="Edwardian Script ITC" pitchFamily="66" charset="0"/>
              </a:rPr>
              <a:t>Carlotta                            Aurora                               Chiara  P.</a:t>
            </a:r>
          </a:p>
          <a:p>
            <a:pPr algn="just"/>
            <a:r>
              <a:rPr lang="it-IT" sz="2400" b="1" dirty="0" smtClean="0">
                <a:solidFill>
                  <a:srgbClr val="993300"/>
                </a:solidFill>
                <a:latin typeface="Edwardian Script ITC" pitchFamily="66" charset="0"/>
              </a:rPr>
              <a:t>Agnese                              Maya                                  Giulia  T.</a:t>
            </a:r>
          </a:p>
          <a:p>
            <a:pPr algn="just"/>
            <a:r>
              <a:rPr lang="it-IT" sz="2400" b="1" dirty="0" smtClean="0">
                <a:solidFill>
                  <a:srgbClr val="993300"/>
                </a:solidFill>
                <a:latin typeface="Edwardian Script ITC" pitchFamily="66" charset="0"/>
              </a:rPr>
              <a:t>Costanza                           Azzurra                             Nicola</a:t>
            </a:r>
          </a:p>
          <a:p>
            <a:pPr algn="just"/>
            <a:r>
              <a:rPr lang="it-IT" sz="2400" b="1" dirty="0" smtClean="0">
                <a:solidFill>
                  <a:srgbClr val="993300"/>
                </a:solidFill>
                <a:latin typeface="Edwardian Script ITC" pitchFamily="66" charset="0"/>
              </a:rPr>
              <a:t>Anna                                Mirko                                Angelica</a:t>
            </a:r>
          </a:p>
          <a:p>
            <a:pPr algn="just"/>
            <a:r>
              <a:rPr lang="it-IT" sz="2400" b="1" dirty="0" smtClean="0">
                <a:solidFill>
                  <a:srgbClr val="993300"/>
                </a:solidFill>
                <a:latin typeface="Edwardian Script ITC" pitchFamily="66" charset="0"/>
              </a:rPr>
              <a:t>Lorenzo M.                      Frank                                 Lorenzo  V.</a:t>
            </a:r>
          </a:p>
          <a:p>
            <a:pPr algn="just"/>
            <a:r>
              <a:rPr lang="it-IT" sz="2400" b="1" dirty="0" smtClean="0">
                <a:solidFill>
                  <a:srgbClr val="993300"/>
                </a:solidFill>
                <a:latin typeface="Edwardian Script ITC" pitchFamily="66" charset="0"/>
              </a:rPr>
              <a:t>Zoe                                      Ginevra</a:t>
            </a:r>
          </a:p>
          <a:p>
            <a:endParaRPr lang="it-IT" sz="2800" b="1" dirty="0">
              <a:solidFill>
                <a:srgbClr val="993300"/>
              </a:solidFill>
              <a:latin typeface="Edwardian Script ITC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195736" y="260648"/>
            <a:ext cx="4464496" cy="830997"/>
          </a:xfrm>
          <a:prstGeom prst="rect">
            <a:avLst/>
          </a:prstGeom>
          <a:noFill/>
          <a:ln w="76200">
            <a:solidFill>
              <a:srgbClr val="9933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993300"/>
                </a:solidFill>
                <a:latin typeface="Edwardian Script ITC" pitchFamily="66" charset="0"/>
              </a:rPr>
              <a:t>Gli  Autori</a:t>
            </a:r>
            <a:endParaRPr lang="it-IT" sz="4800" b="1" dirty="0">
              <a:solidFill>
                <a:srgbClr val="993300"/>
              </a:solidFill>
              <a:latin typeface="Edwardian Script ITC" pitchFamily="66" charset="0"/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sellaDiTesto 1"/>
          <p:cNvSpPr txBox="1">
            <a:spLocks noChangeArrowheads="1"/>
          </p:cNvSpPr>
          <p:nvPr/>
        </p:nvSpPr>
        <p:spPr bwMode="auto">
          <a:xfrm>
            <a:off x="1258888" y="765175"/>
            <a:ext cx="6626225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dirty="0" smtClean="0">
              <a:latin typeface="Calibri" pitchFamily="34" charset="0"/>
            </a:endParaRPr>
          </a:p>
          <a:p>
            <a:pPr algn="ctr"/>
            <a:endParaRPr lang="it-IT" dirty="0" smtClean="0">
              <a:latin typeface="Calibri" pitchFamily="34" charset="0"/>
            </a:endParaRPr>
          </a:p>
          <a:p>
            <a:pPr algn="ctr"/>
            <a:endParaRPr lang="it-IT" dirty="0" smtClean="0">
              <a:latin typeface="Calibri" pitchFamily="34" charset="0"/>
            </a:endParaRPr>
          </a:p>
          <a:p>
            <a:pPr algn="ctr"/>
            <a:endParaRPr lang="it-IT" dirty="0" smtClean="0">
              <a:latin typeface="Calibri" pitchFamily="34" charset="0"/>
            </a:endParaRPr>
          </a:p>
          <a:p>
            <a:pPr algn="ctr"/>
            <a:endParaRPr lang="it-IT" dirty="0" smtClean="0">
              <a:latin typeface="Calibri" pitchFamily="34" charset="0"/>
            </a:endParaRPr>
          </a:p>
          <a:p>
            <a:pPr algn="ctr"/>
            <a:endParaRPr lang="it-IT" dirty="0" smtClean="0">
              <a:latin typeface="Calibri" pitchFamily="34" charset="0"/>
            </a:endParaRPr>
          </a:p>
          <a:p>
            <a:pPr algn="ctr"/>
            <a:endParaRPr lang="it-IT" dirty="0" smtClean="0">
              <a:latin typeface="Calibri" pitchFamily="34" charset="0"/>
            </a:endParaRPr>
          </a:p>
          <a:p>
            <a:pPr algn="ctr"/>
            <a:endParaRPr lang="it-IT" dirty="0" smtClean="0">
              <a:latin typeface="Calibri" pitchFamily="34" charset="0"/>
            </a:endParaRPr>
          </a:p>
          <a:p>
            <a:pPr algn="ctr"/>
            <a:endParaRPr lang="it-IT" dirty="0" smtClean="0">
              <a:latin typeface="Calibri" pitchFamily="34" charset="0"/>
            </a:endParaRPr>
          </a:p>
          <a:p>
            <a:pPr algn="ctr"/>
            <a:endParaRPr lang="it-IT" dirty="0" smtClean="0">
              <a:latin typeface="Calibri" pitchFamily="34" charset="0"/>
            </a:endParaRPr>
          </a:p>
          <a:p>
            <a:pPr algn="ctr"/>
            <a:endParaRPr lang="it-IT" dirty="0" smtClean="0">
              <a:latin typeface="Calibri" pitchFamily="34" charset="0"/>
            </a:endParaRPr>
          </a:p>
          <a:p>
            <a:pPr algn="ctr"/>
            <a:endParaRPr lang="it-IT" dirty="0" smtClean="0">
              <a:latin typeface="Calibri" pitchFamily="34" charset="0"/>
            </a:endParaRPr>
          </a:p>
          <a:p>
            <a:pPr algn="ctr"/>
            <a:endParaRPr lang="it-IT" dirty="0" smtClean="0">
              <a:latin typeface="Calibri" pitchFamily="34" charset="0"/>
            </a:endParaRPr>
          </a:p>
          <a:p>
            <a:pPr algn="ctr"/>
            <a:endParaRPr lang="it-IT" dirty="0" smtClean="0">
              <a:latin typeface="Calibri" pitchFamily="34" charset="0"/>
            </a:endParaRPr>
          </a:p>
          <a:p>
            <a:pPr algn="ctr"/>
            <a:endParaRPr lang="it-IT" dirty="0" smtClean="0">
              <a:latin typeface="Calibri" pitchFamily="34" charset="0"/>
            </a:endParaRPr>
          </a:p>
          <a:p>
            <a:pPr algn="ctr"/>
            <a:endParaRPr lang="it-IT" dirty="0" smtClean="0">
              <a:latin typeface="Calibri" pitchFamily="34" charset="0"/>
            </a:endParaRPr>
          </a:p>
          <a:p>
            <a:pPr algn="ctr"/>
            <a:endParaRPr lang="it-IT" dirty="0" smtClean="0">
              <a:latin typeface="Calibri" pitchFamily="34" charset="0"/>
            </a:endParaRPr>
          </a:p>
          <a:p>
            <a:pPr algn="ctr"/>
            <a:endParaRPr lang="it-IT" dirty="0">
              <a:latin typeface="Calibri" pitchFamily="34" charset="0"/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827584" y="548680"/>
            <a:ext cx="7488832" cy="5832648"/>
          </a:xfrm>
          <a:prstGeom prst="roundRect">
            <a:avLst/>
          </a:prstGeom>
          <a:solidFill>
            <a:srgbClr val="FFE6CD"/>
          </a:solidFill>
          <a:ln w="76200">
            <a:solidFill>
              <a:srgbClr val="9933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899592" y="836712"/>
            <a:ext cx="72728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>
                <a:solidFill>
                  <a:srgbClr val="993300"/>
                </a:solidFill>
                <a:latin typeface="Edwardian Script ITC" pitchFamily="66" charset="0"/>
              </a:rPr>
              <a:t>Questa  fiaba,  animali  e  persone,</a:t>
            </a:r>
          </a:p>
          <a:p>
            <a:r>
              <a:rPr lang="it-IT" sz="4800" b="1" dirty="0" smtClean="0">
                <a:solidFill>
                  <a:srgbClr val="993300"/>
                </a:solidFill>
                <a:latin typeface="Edwardian Script ITC" pitchFamily="66" charset="0"/>
              </a:rPr>
              <a:t> </a:t>
            </a:r>
          </a:p>
          <a:p>
            <a:r>
              <a:rPr lang="it-IT" sz="4800" b="1" dirty="0" smtClean="0">
                <a:solidFill>
                  <a:srgbClr val="993300"/>
                </a:solidFill>
                <a:latin typeface="Edwardian Script ITC" pitchFamily="66" charset="0"/>
              </a:rPr>
              <a:t>Parla  del  buon  contadino  </a:t>
            </a:r>
            <a:r>
              <a:rPr lang="it-IT" sz="4800" b="1" dirty="0" err="1" smtClean="0">
                <a:solidFill>
                  <a:srgbClr val="993300"/>
                </a:solidFill>
                <a:latin typeface="Edwardian Script ITC" pitchFamily="66" charset="0"/>
              </a:rPr>
              <a:t>Geppone</a:t>
            </a:r>
            <a:endParaRPr lang="it-IT" sz="4800" b="1" dirty="0" smtClean="0">
              <a:solidFill>
                <a:srgbClr val="993300"/>
              </a:solidFill>
              <a:latin typeface="Edwardian Script ITC" pitchFamily="66" charset="0"/>
            </a:endParaRPr>
          </a:p>
          <a:p>
            <a:endParaRPr lang="it-IT" sz="4800" b="1" dirty="0" smtClean="0">
              <a:solidFill>
                <a:srgbClr val="993300"/>
              </a:solidFill>
              <a:latin typeface="Edwardian Script ITC" pitchFamily="66" charset="0"/>
            </a:endParaRPr>
          </a:p>
          <a:p>
            <a:r>
              <a:rPr lang="it-IT" sz="4800" b="1" dirty="0" smtClean="0">
                <a:solidFill>
                  <a:srgbClr val="993300"/>
                </a:solidFill>
                <a:latin typeface="Edwardian Script ITC" pitchFamily="66" charset="0"/>
              </a:rPr>
              <a:t>Ridotto  alla  fame,  ma  fortunato</a:t>
            </a:r>
          </a:p>
          <a:p>
            <a:r>
              <a:rPr lang="it-IT" sz="4800" b="1" dirty="0" smtClean="0">
                <a:solidFill>
                  <a:srgbClr val="993300"/>
                </a:solidFill>
                <a:latin typeface="Edwardian Script ITC" pitchFamily="66" charset="0"/>
              </a:rPr>
              <a:t>  </a:t>
            </a:r>
          </a:p>
          <a:p>
            <a:r>
              <a:rPr lang="it-IT" sz="4800" b="1" dirty="0" smtClean="0">
                <a:solidFill>
                  <a:srgbClr val="993300"/>
                </a:solidFill>
                <a:latin typeface="Edwardian Script ITC" pitchFamily="66" charset="0"/>
              </a:rPr>
              <a:t>Per  ciò  che  il  vento  a  lui  ha  donato</a:t>
            </a:r>
            <a:r>
              <a:rPr lang="it-IT" sz="4800" dirty="0" smtClean="0">
                <a:latin typeface="Edwardian Script ITC" pitchFamily="66" charset="0"/>
              </a:rPr>
              <a:t>.</a:t>
            </a:r>
            <a:endParaRPr lang="it-IT" sz="4800" dirty="0">
              <a:latin typeface="Edwardian Script ITC" pitchFamily="66" charset="0"/>
            </a:endParaRPr>
          </a:p>
        </p:txBody>
      </p:sp>
    </p:spTree>
  </p:cSld>
  <p:clrMapOvr>
    <a:masterClrMapping/>
  </p:clrMapOvr>
  <p:transition advTm="7000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sellaDiTesto 1"/>
          <p:cNvSpPr txBox="1">
            <a:spLocks noChangeArrowheads="1"/>
          </p:cNvSpPr>
          <p:nvPr/>
        </p:nvSpPr>
        <p:spPr bwMode="auto">
          <a:xfrm>
            <a:off x="1331913" y="765175"/>
            <a:ext cx="66246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Calibri" pitchFamily="34" charset="0"/>
              </a:rPr>
              <a:t>DISEGNO DELLA  CASA  CON  AIA</a:t>
            </a:r>
          </a:p>
        </p:txBody>
      </p:sp>
      <p:pic>
        <p:nvPicPr>
          <p:cNvPr id="6147" name="Immagine 2" descr="CASA CON A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8734425" cy="634682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Documents and Settings\Administrator\Documenti\IL REGALO DEL VENTO TRAMONTANO\GEPPONE TRISTE 001.jpg"/>
          <p:cNvPicPr>
            <a:picLocks noChangeAspect="1" noChangeArrowheads="1"/>
          </p:cNvPicPr>
          <p:nvPr/>
        </p:nvPicPr>
        <p:blipFill>
          <a:blip r:embed="rId2" cstate="print"/>
          <a:srcRect l="15721" t="27781" r="33324" b="31161"/>
          <a:stretch>
            <a:fillRect/>
          </a:stretch>
        </p:blipFill>
        <p:spPr bwMode="auto">
          <a:xfrm rot="20991232">
            <a:off x="1399362" y="3300945"/>
            <a:ext cx="2658953" cy="294901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173" name="Picture 5" descr="C:\Documents and Settings\Administrator\Documenti\IL REGALO DEL VENTO TRAMONTANO\ROSINA TRISTE 001.jpg"/>
          <p:cNvPicPr>
            <a:picLocks noChangeAspect="1" noChangeArrowheads="1"/>
          </p:cNvPicPr>
          <p:nvPr/>
        </p:nvPicPr>
        <p:blipFill>
          <a:blip r:embed="rId3" cstate="print"/>
          <a:srcRect l="24059" t="857" r="24986" b="45296"/>
          <a:stretch>
            <a:fillRect/>
          </a:stretch>
        </p:blipFill>
        <p:spPr bwMode="auto">
          <a:xfrm rot="877101">
            <a:off x="5701364" y="3461559"/>
            <a:ext cx="2015238" cy="293125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Fumetto 2 7"/>
          <p:cNvSpPr/>
          <p:nvPr/>
        </p:nvSpPr>
        <p:spPr>
          <a:xfrm>
            <a:off x="467544" y="548680"/>
            <a:ext cx="4320480" cy="2520280"/>
          </a:xfrm>
          <a:prstGeom prst="wedgeRoundRectCallout">
            <a:avLst>
              <a:gd name="adj1" fmla="val -17697"/>
              <a:gd name="adj2" fmla="val 75260"/>
              <a:gd name="adj3" fmla="val 16667"/>
            </a:avLst>
          </a:prstGeom>
          <a:solidFill>
            <a:srgbClr val="FFFFFF"/>
          </a:solidFill>
          <a:ln w="57150">
            <a:solidFill>
              <a:srgbClr val="6E97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umetto 2 9"/>
          <p:cNvSpPr/>
          <p:nvPr/>
        </p:nvSpPr>
        <p:spPr>
          <a:xfrm>
            <a:off x="5436096" y="1844824"/>
            <a:ext cx="3536776" cy="1584176"/>
          </a:xfrm>
          <a:prstGeom prst="wedgeRoundRectCallout">
            <a:avLst>
              <a:gd name="adj1" fmla="val -21243"/>
              <a:gd name="adj2" fmla="val 69411"/>
              <a:gd name="adj3" fmla="val 16667"/>
            </a:avLst>
          </a:prstGeom>
          <a:solidFill>
            <a:srgbClr val="FFFFFF"/>
          </a:solidFill>
          <a:ln w="57150">
            <a:solidFill>
              <a:srgbClr val="6E97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683568" y="620688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ook Antiqua" pitchFamily="18" charset="0"/>
              </a:rPr>
              <a:t>MOGLIE  MIA, </a:t>
            </a:r>
          </a:p>
          <a:p>
            <a:r>
              <a:rPr lang="it-IT" sz="2400" dirty="0" smtClean="0">
                <a:latin typeface="Book Antiqua" pitchFamily="18" charset="0"/>
              </a:rPr>
              <a:t>IL  VENTO </a:t>
            </a:r>
          </a:p>
          <a:p>
            <a:r>
              <a:rPr lang="it-IT" sz="2400" dirty="0" smtClean="0">
                <a:latin typeface="Book Antiqua" pitchFamily="18" charset="0"/>
              </a:rPr>
              <a:t> HA  DISTRUTTO TUTTO </a:t>
            </a:r>
          </a:p>
          <a:p>
            <a:r>
              <a:rPr lang="it-IT" sz="2400" dirty="0" smtClean="0">
                <a:latin typeface="Book Antiqua" pitchFamily="18" charset="0"/>
              </a:rPr>
              <a:t> IL  NOSTRO RACCOLTO. </a:t>
            </a:r>
          </a:p>
          <a:p>
            <a:r>
              <a:rPr lang="it-IT" sz="2400" dirty="0" smtClean="0">
                <a:latin typeface="Book Antiqua" pitchFamily="18" charset="0"/>
              </a:rPr>
              <a:t>COME  FAREMO  A  PAGARE  IL  PRIORE?</a:t>
            </a:r>
            <a:endParaRPr lang="it-IT" sz="2400" dirty="0">
              <a:latin typeface="Book Antiqua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580112" y="2060848"/>
            <a:ext cx="3168352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ook Antiqua" pitchFamily="18" charset="0"/>
              </a:rPr>
              <a:t>VAI  A  CHIEDERE  AIUTO  AL  VENTO</a:t>
            </a:r>
          </a:p>
          <a:p>
            <a:r>
              <a:rPr lang="it-IT" sz="2400" dirty="0" smtClean="0">
                <a:latin typeface="Book Antiqua" pitchFamily="18" charset="0"/>
              </a:rPr>
              <a:t>TRAMONTANO</a:t>
            </a:r>
            <a:r>
              <a:rPr lang="it-IT" sz="2000" dirty="0" smtClean="0">
                <a:latin typeface="Book Antiqua" pitchFamily="18" charset="0"/>
              </a:rPr>
              <a:t>.</a:t>
            </a:r>
            <a:endParaRPr lang="it-IT" sz="2000" dirty="0">
              <a:latin typeface="Book Antiqua" pitchFamily="18" charset="0"/>
            </a:endParaRPr>
          </a:p>
        </p:txBody>
      </p:sp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sellaDiTesto 1"/>
          <p:cNvSpPr txBox="1">
            <a:spLocks noChangeArrowheads="1"/>
          </p:cNvSpPr>
          <p:nvPr/>
        </p:nvSpPr>
        <p:spPr bwMode="auto">
          <a:xfrm>
            <a:off x="1331913" y="765175"/>
            <a:ext cx="66246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Calibri" pitchFamily="34" charset="0"/>
              </a:rPr>
              <a:t>CORO 2</a:t>
            </a:r>
          </a:p>
        </p:txBody>
      </p:sp>
      <p:sp>
        <p:nvSpPr>
          <p:cNvPr id="3" name="Rettangolo arrotondato 2"/>
          <p:cNvSpPr/>
          <p:nvPr/>
        </p:nvSpPr>
        <p:spPr>
          <a:xfrm>
            <a:off x="755576" y="548680"/>
            <a:ext cx="7488832" cy="5832648"/>
          </a:xfrm>
          <a:prstGeom prst="roundRect">
            <a:avLst/>
          </a:prstGeom>
          <a:solidFill>
            <a:srgbClr val="FFE6CD"/>
          </a:solidFill>
          <a:ln w="76200">
            <a:solidFill>
              <a:srgbClr val="9933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827584" y="548681"/>
            <a:ext cx="756084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4800" b="1" dirty="0" smtClean="0">
              <a:solidFill>
                <a:schemeClr val="accent6">
                  <a:lumMod val="50000"/>
                </a:schemeClr>
              </a:solidFill>
              <a:latin typeface="Edwardian Script ITC" pitchFamily="66" charset="0"/>
            </a:endParaRPr>
          </a:p>
          <a:p>
            <a:r>
              <a:rPr lang="it-IT" sz="4800" b="1" dirty="0" smtClean="0">
                <a:solidFill>
                  <a:schemeClr val="accent6">
                    <a:lumMod val="50000"/>
                  </a:schemeClr>
                </a:solidFill>
                <a:latin typeface="Edwardian Script ITC" pitchFamily="66" charset="0"/>
              </a:rPr>
              <a:t> Lo   scaltro  contadino,  per  </a:t>
            </a:r>
            <a:r>
              <a:rPr lang="it-IT" sz="4800" b="1" dirty="0" err="1" smtClean="0">
                <a:solidFill>
                  <a:schemeClr val="accent6">
                    <a:lumMod val="50000"/>
                  </a:schemeClr>
                </a:solidFill>
                <a:latin typeface="Edwardian Script ITC" pitchFamily="66" charset="0"/>
              </a:rPr>
              <a:t>Rosina</a:t>
            </a:r>
            <a:r>
              <a:rPr lang="it-IT" sz="4800" b="1" dirty="0" smtClean="0">
                <a:solidFill>
                  <a:schemeClr val="accent6">
                    <a:lumMod val="50000"/>
                  </a:schemeClr>
                </a:solidFill>
                <a:latin typeface="Edwardian Script ITC" pitchFamily="66" charset="0"/>
              </a:rPr>
              <a:t>  ed </a:t>
            </a:r>
          </a:p>
          <a:p>
            <a:r>
              <a:rPr lang="it-IT" sz="4800" b="1" dirty="0" smtClean="0">
                <a:solidFill>
                  <a:schemeClr val="accent6">
                    <a:lumMod val="50000"/>
                  </a:schemeClr>
                </a:solidFill>
                <a:latin typeface="Edwardian Script ITC" pitchFamily="66" charset="0"/>
              </a:rPr>
              <a:t>  i  suoi  figlioletti,</a:t>
            </a:r>
          </a:p>
          <a:p>
            <a:r>
              <a:rPr lang="it-IT" sz="4800" b="1" dirty="0" smtClean="0">
                <a:solidFill>
                  <a:schemeClr val="accent6">
                    <a:lumMod val="50000"/>
                  </a:schemeClr>
                </a:solidFill>
                <a:latin typeface="Edwardian Script ITC" pitchFamily="66" charset="0"/>
              </a:rPr>
              <a:t>  S’ avvia  alla casa  del  re  dei  cieli  e  tetti,</a:t>
            </a:r>
          </a:p>
          <a:p>
            <a:r>
              <a:rPr lang="it-IT" sz="4800" b="1" dirty="0" smtClean="0">
                <a:solidFill>
                  <a:schemeClr val="accent6">
                    <a:lumMod val="50000"/>
                  </a:schemeClr>
                </a:solidFill>
                <a:latin typeface="Edwardian Script ITC" pitchFamily="66" charset="0"/>
              </a:rPr>
              <a:t> La  moglie  lo  avvisa :  il  vento  ora  è</a:t>
            </a:r>
          </a:p>
          <a:p>
            <a:r>
              <a:rPr lang="it-IT" sz="4800" b="1" dirty="0" smtClean="0">
                <a:solidFill>
                  <a:schemeClr val="accent6">
                    <a:lumMod val="50000"/>
                  </a:schemeClr>
                </a:solidFill>
                <a:latin typeface="Edwardian Script ITC" pitchFamily="66" charset="0"/>
              </a:rPr>
              <a:t>  assente ,</a:t>
            </a:r>
          </a:p>
          <a:p>
            <a:r>
              <a:rPr lang="it-IT" sz="4800" b="1" dirty="0" smtClean="0">
                <a:solidFill>
                  <a:schemeClr val="accent6">
                    <a:lumMod val="50000"/>
                  </a:schemeClr>
                </a:solidFill>
                <a:latin typeface="Edwardian Script ITC" pitchFamily="66" charset="0"/>
              </a:rPr>
              <a:t>Ma  tornerà  prima di  buio,  sicuramente.</a:t>
            </a:r>
          </a:p>
          <a:p>
            <a:endParaRPr lang="it-IT" sz="4800" dirty="0" smtClean="0">
              <a:latin typeface="Edwardian Script ITC" pitchFamily="66" charset="0"/>
            </a:endParaRPr>
          </a:p>
          <a:p>
            <a:endParaRPr lang="it-IT" sz="4800" dirty="0" smtClean="0">
              <a:latin typeface="Edwardian Script ITC" pitchFamily="66" charset="0"/>
            </a:endParaRPr>
          </a:p>
        </p:txBody>
      </p:sp>
    </p:spTree>
  </p:cSld>
  <p:clrMapOvr>
    <a:masterClrMapping/>
  </p:clrMapOvr>
  <p:transition advTm="7000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1"/>
          <p:cNvSpPr txBox="1">
            <a:spLocks noChangeArrowheads="1"/>
          </p:cNvSpPr>
          <p:nvPr/>
        </p:nvSpPr>
        <p:spPr bwMode="auto">
          <a:xfrm>
            <a:off x="1331913" y="765175"/>
            <a:ext cx="66246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Calibri" pitchFamily="34" charset="0"/>
              </a:rPr>
              <a:t>DISEGNO  DELLA  GROTTA  DEL  VENTO  CON  MOGLIE  DEL  VENTO</a:t>
            </a:r>
          </a:p>
        </p:txBody>
      </p:sp>
      <p:pic>
        <p:nvPicPr>
          <p:cNvPr id="9219" name="Immagine 2" descr="GROTTA.jpg"/>
          <p:cNvPicPr>
            <a:picLocks noChangeAspect="1"/>
          </p:cNvPicPr>
          <p:nvPr/>
        </p:nvPicPr>
        <p:blipFill>
          <a:blip r:embed="rId2" cstate="print"/>
          <a:srcRect r="841" b="10748"/>
          <a:stretch>
            <a:fillRect/>
          </a:stretch>
        </p:blipFill>
        <p:spPr bwMode="auto">
          <a:xfrm>
            <a:off x="395288" y="404813"/>
            <a:ext cx="8353176" cy="6048523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Immagine 3" descr="MOGLIE DEL VENTO.jpg"/>
          <p:cNvPicPr>
            <a:picLocks noChangeAspect="1"/>
          </p:cNvPicPr>
          <p:nvPr/>
        </p:nvPicPr>
        <p:blipFill>
          <a:blip r:embed="rId3" cstate="print"/>
          <a:srcRect l="29525" t="17481" r="21650" b="38077"/>
          <a:stretch>
            <a:fillRect/>
          </a:stretch>
        </p:blipFill>
        <p:spPr>
          <a:xfrm>
            <a:off x="5220072" y="4077072"/>
            <a:ext cx="2016224" cy="1333309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Administrator\Documenti\IL REGALO DEL VENTO TRAMONTANO\GEPPONE TRISTE 001.jpg"/>
          <p:cNvPicPr>
            <a:picLocks noChangeAspect="1" noChangeArrowheads="1"/>
          </p:cNvPicPr>
          <p:nvPr/>
        </p:nvPicPr>
        <p:blipFill>
          <a:blip r:embed="rId2" cstate="print"/>
          <a:srcRect l="15721" t="27781" r="33324" b="31161"/>
          <a:stretch>
            <a:fillRect/>
          </a:stretch>
        </p:blipFill>
        <p:spPr bwMode="auto">
          <a:xfrm rot="20991232">
            <a:off x="951605" y="3418267"/>
            <a:ext cx="2476411" cy="274656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8" descr="C:\Documents and Settings\Administrator\Documenti\IL REGALO DEL VENTO TRAMONTANO\VENTO 001.jpg"/>
          <p:cNvPicPr>
            <a:picLocks noChangeAspect="1" noChangeArrowheads="1"/>
          </p:cNvPicPr>
          <p:nvPr/>
        </p:nvPicPr>
        <p:blipFill>
          <a:blip r:embed="rId3" cstate="print"/>
          <a:srcRect l="4621" t="13430" r="14506" b="26136"/>
          <a:stretch>
            <a:fillRect/>
          </a:stretch>
        </p:blipFill>
        <p:spPr bwMode="auto">
          <a:xfrm rot="674170">
            <a:off x="5245422" y="2868220"/>
            <a:ext cx="3574622" cy="3676753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Fumetto 2 4"/>
          <p:cNvSpPr/>
          <p:nvPr/>
        </p:nvSpPr>
        <p:spPr>
          <a:xfrm>
            <a:off x="251520" y="692696"/>
            <a:ext cx="3600400" cy="2664296"/>
          </a:xfrm>
          <a:prstGeom prst="wedgeRoundRectCallout">
            <a:avLst>
              <a:gd name="adj1" fmla="val -17907"/>
              <a:gd name="adj2" fmla="val 68835"/>
              <a:gd name="adj3" fmla="val 16667"/>
            </a:avLst>
          </a:prstGeom>
          <a:solidFill>
            <a:srgbClr val="FFFFFF"/>
          </a:solidFill>
          <a:ln w="57150">
            <a:solidFill>
              <a:srgbClr val="6E97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Fumetto 2 5"/>
          <p:cNvSpPr/>
          <p:nvPr/>
        </p:nvSpPr>
        <p:spPr>
          <a:xfrm>
            <a:off x="4211960" y="260648"/>
            <a:ext cx="4536504" cy="2736304"/>
          </a:xfrm>
          <a:prstGeom prst="wedgeRoundRectCallout">
            <a:avLst>
              <a:gd name="adj1" fmla="val -17687"/>
              <a:gd name="adj2" fmla="val 68139"/>
              <a:gd name="adj3" fmla="val 16667"/>
            </a:avLst>
          </a:prstGeom>
          <a:solidFill>
            <a:srgbClr val="FFFFFF"/>
          </a:solidFill>
          <a:ln w="57150">
            <a:solidFill>
              <a:srgbClr val="6E97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67544" y="836712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ook Antiqua" pitchFamily="18" charset="0"/>
              </a:rPr>
              <a:t>HAI  DISTRUTTO IL  MIO RACCOLTO.</a:t>
            </a:r>
          </a:p>
          <a:p>
            <a:r>
              <a:rPr lang="it-IT" sz="2400" dirty="0" smtClean="0">
                <a:latin typeface="Book Antiqua" pitchFamily="18" charset="0"/>
              </a:rPr>
              <a:t>COME  FARÒ  A SFAMARE  LA  MIA FAMIGLIA?</a:t>
            </a:r>
            <a:endParaRPr lang="it-IT" sz="2400" dirty="0">
              <a:latin typeface="Book Antiqua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72000" y="476672"/>
            <a:ext cx="3888432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ook Antiqua" pitchFamily="18" charset="0"/>
              </a:rPr>
              <a:t>TIENI  QUESTA SCATOLINA        </a:t>
            </a:r>
            <a:r>
              <a:rPr lang="it-IT" sz="2400" dirty="0" err="1" smtClean="0">
                <a:latin typeface="Book Antiqua" pitchFamily="18" charset="0"/>
              </a:rPr>
              <a:t>D’ARGENTO</a:t>
            </a:r>
            <a:r>
              <a:rPr lang="it-IT" sz="2400" dirty="0" smtClean="0">
                <a:latin typeface="Book Antiqua" pitchFamily="18" charset="0"/>
              </a:rPr>
              <a:t> …</a:t>
            </a:r>
          </a:p>
          <a:p>
            <a:r>
              <a:rPr lang="it-IT" sz="2400" dirty="0" smtClean="0">
                <a:latin typeface="Book Antiqua" pitchFamily="18" charset="0"/>
              </a:rPr>
              <a:t>OGNI  VOLTA  CHE         L’ APRIRAI  AVRAI CIBO</a:t>
            </a:r>
          </a:p>
          <a:p>
            <a:r>
              <a:rPr lang="it-IT" sz="2400" dirty="0" smtClean="0">
                <a:latin typeface="Book Antiqua" pitchFamily="18" charset="0"/>
              </a:rPr>
              <a:t>A  VOLONTÁ!</a:t>
            </a:r>
            <a:endParaRPr lang="it-IT" sz="2400" dirty="0">
              <a:latin typeface="Book Antiqua" pitchFamily="18" charset="0"/>
            </a:endParaRPr>
          </a:p>
        </p:txBody>
      </p:sp>
      <p:pic>
        <p:nvPicPr>
          <p:cNvPr id="8" name="Immagine 7" descr="scatole.jpg"/>
          <p:cNvPicPr>
            <a:picLocks noChangeAspect="1"/>
          </p:cNvPicPr>
          <p:nvPr/>
        </p:nvPicPr>
        <p:blipFill>
          <a:blip r:embed="rId4" cstate="print"/>
          <a:srcRect l="31100" t="51084" r="31888" b="17481"/>
          <a:stretch>
            <a:fillRect/>
          </a:stretch>
        </p:blipFill>
        <p:spPr>
          <a:xfrm>
            <a:off x="3707904" y="4725144"/>
            <a:ext cx="1296144" cy="79974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sellaDiTesto 1"/>
          <p:cNvSpPr txBox="1">
            <a:spLocks noChangeArrowheads="1"/>
          </p:cNvSpPr>
          <p:nvPr/>
        </p:nvSpPr>
        <p:spPr bwMode="auto">
          <a:xfrm>
            <a:off x="1331913" y="765175"/>
            <a:ext cx="66246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Calibri" pitchFamily="34" charset="0"/>
              </a:rPr>
              <a:t>CORO 3</a:t>
            </a:r>
          </a:p>
        </p:txBody>
      </p:sp>
      <p:sp>
        <p:nvSpPr>
          <p:cNvPr id="4" name="Rettangolo arrotondato 3"/>
          <p:cNvSpPr/>
          <p:nvPr/>
        </p:nvSpPr>
        <p:spPr>
          <a:xfrm>
            <a:off x="755576" y="548680"/>
            <a:ext cx="7488832" cy="5832648"/>
          </a:xfrm>
          <a:prstGeom prst="roundRect">
            <a:avLst/>
          </a:prstGeom>
          <a:solidFill>
            <a:srgbClr val="FFE6CD"/>
          </a:solidFill>
          <a:ln w="76200">
            <a:solidFill>
              <a:srgbClr val="99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043608" y="908720"/>
            <a:ext cx="712879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 smtClean="0">
              <a:solidFill>
                <a:schemeClr val="accent6">
                  <a:lumMod val="50000"/>
                </a:schemeClr>
              </a:solidFill>
              <a:latin typeface="Edwardian Script ITC" pitchFamily="66" charset="0"/>
            </a:endParaRPr>
          </a:p>
          <a:p>
            <a:r>
              <a:rPr lang="it-IT" sz="4800" b="1" dirty="0" err="1" smtClean="0">
                <a:solidFill>
                  <a:schemeClr val="accent6">
                    <a:lumMod val="50000"/>
                  </a:schemeClr>
                </a:solidFill>
                <a:latin typeface="Edwardian Script ITC" pitchFamily="66" charset="0"/>
              </a:rPr>
              <a:t>Geppone</a:t>
            </a:r>
            <a:r>
              <a:rPr lang="it-IT" sz="4800" b="1" dirty="0" smtClean="0">
                <a:solidFill>
                  <a:schemeClr val="accent6">
                    <a:lumMod val="50000"/>
                  </a:schemeClr>
                </a:solidFill>
                <a:latin typeface="Edwardian Script ITC" pitchFamily="66" charset="0"/>
              </a:rPr>
              <a:t>  soddisfatto  apre  il  </a:t>
            </a:r>
            <a:r>
              <a:rPr lang="it-IT" sz="4800" b="1" dirty="0" err="1" smtClean="0">
                <a:solidFill>
                  <a:schemeClr val="accent6">
                    <a:lumMod val="50000"/>
                  </a:schemeClr>
                </a:solidFill>
                <a:latin typeface="Edwardian Script ITC" pitchFamily="66" charset="0"/>
              </a:rPr>
              <a:t>cofanettino</a:t>
            </a:r>
            <a:r>
              <a:rPr lang="it-IT" sz="4800" b="1" dirty="0" smtClean="0">
                <a:solidFill>
                  <a:schemeClr val="accent6">
                    <a:lumMod val="50000"/>
                  </a:schemeClr>
                </a:solidFill>
                <a:latin typeface="Edwardian Script ITC" pitchFamily="66" charset="0"/>
              </a:rPr>
              <a:t>  </a:t>
            </a:r>
          </a:p>
          <a:p>
            <a:r>
              <a:rPr lang="it-IT" sz="4800" b="1" dirty="0" smtClean="0">
                <a:solidFill>
                  <a:schemeClr val="accent6">
                    <a:lumMod val="50000"/>
                  </a:schemeClr>
                </a:solidFill>
                <a:latin typeface="Edwardian Script ITC" pitchFamily="66" charset="0"/>
              </a:rPr>
              <a:t>E  ne  escono   pane , prosciutto  e  vino.</a:t>
            </a:r>
          </a:p>
          <a:p>
            <a:r>
              <a:rPr lang="it-IT" sz="4800" b="1" dirty="0" smtClean="0">
                <a:solidFill>
                  <a:schemeClr val="accent6">
                    <a:lumMod val="50000"/>
                  </a:schemeClr>
                </a:solidFill>
                <a:latin typeface="Edwardian Script ITC" pitchFamily="66" charset="0"/>
              </a:rPr>
              <a:t>Torna  trionfante  dai  figli  e  da  Rosina :</a:t>
            </a:r>
          </a:p>
          <a:p>
            <a:r>
              <a:rPr lang="it-IT" sz="4800" b="1" dirty="0" smtClean="0">
                <a:solidFill>
                  <a:schemeClr val="accent6">
                    <a:lumMod val="50000"/>
                  </a:schemeClr>
                </a:solidFill>
                <a:latin typeface="Edwardian Script ITC" pitchFamily="66" charset="0"/>
              </a:rPr>
              <a:t>E   tutti  quanti  esultano  la  sera  e  la  mattina. </a:t>
            </a:r>
          </a:p>
          <a:p>
            <a:endParaRPr lang="it-IT" sz="4800" b="1" dirty="0">
              <a:solidFill>
                <a:schemeClr val="accent6">
                  <a:lumMod val="50000"/>
                </a:schemeClr>
              </a:solidFill>
              <a:latin typeface="Edwardian Script ITC" pitchFamily="66" charset="0"/>
            </a:endParaRPr>
          </a:p>
        </p:txBody>
      </p:sp>
    </p:spTree>
  </p:cSld>
  <p:clrMapOvr>
    <a:masterClrMapping/>
  </p:clrMapOvr>
  <p:transition advTm="7000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Personalizzato 1">
      <a:dk1>
        <a:sysClr val="windowText" lastClr="000000"/>
      </a:dk1>
      <a:lt1>
        <a:srgbClr val="DBEEF3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DBEEF3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504</Words>
  <Application>Microsoft Office PowerPoint</Application>
  <PresentationFormat>Presentazione su schermo (4:3)</PresentationFormat>
  <Paragraphs>141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Daniela</dc:creator>
  <cp:lastModifiedBy>Utente</cp:lastModifiedBy>
  <cp:revision>79</cp:revision>
  <dcterms:created xsi:type="dcterms:W3CDTF">2013-03-10T13:21:31Z</dcterms:created>
  <dcterms:modified xsi:type="dcterms:W3CDTF">2013-04-13T14:07:30Z</dcterms:modified>
</cp:coreProperties>
</file>